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668" r:id="rId2"/>
    <p:sldId id="693" r:id="rId3"/>
    <p:sldId id="686" r:id="rId4"/>
    <p:sldId id="683" r:id="rId5"/>
    <p:sldId id="682" r:id="rId6"/>
    <p:sldId id="688" r:id="rId7"/>
    <p:sldId id="681" r:id="rId8"/>
    <p:sldId id="673" r:id="rId9"/>
    <p:sldId id="687" r:id="rId10"/>
    <p:sldId id="690" r:id="rId11"/>
    <p:sldId id="692" r:id="rId12"/>
    <p:sldId id="695" r:id="rId13"/>
    <p:sldId id="694" r:id="rId14"/>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3E59"/>
    <a:srgbClr val="BC3D24"/>
    <a:srgbClr val="DEA02C"/>
    <a:srgbClr val="56738D"/>
    <a:srgbClr val="8F9943"/>
    <a:srgbClr val="746358"/>
    <a:srgbClr val="58422A"/>
    <a:srgbClr val="70686A"/>
    <a:srgbClr val="E6E6E6"/>
    <a:srgbClr val="3161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240" autoAdjust="0"/>
    <p:restoredTop sz="76023" autoAdjust="0"/>
  </p:normalViewPr>
  <p:slideViewPr>
    <p:cSldViewPr snapToGrid="0">
      <p:cViewPr varScale="1">
        <p:scale>
          <a:sx n="87" d="100"/>
          <a:sy n="87" d="100"/>
        </p:scale>
        <p:origin x="978" y="84"/>
      </p:cViewPr>
      <p:guideLst/>
    </p:cSldViewPr>
  </p:slideViewPr>
  <p:notesTextViewPr>
    <p:cViewPr>
      <p:scale>
        <a:sx n="3" d="2"/>
        <a:sy n="3" d="2"/>
      </p:scale>
      <p:origin x="0" y="0"/>
    </p:cViewPr>
  </p:notesTextViewPr>
  <p:notesViewPr>
    <p:cSldViewPr snapToGrid="0">
      <p:cViewPr varScale="1">
        <p:scale>
          <a:sx n="82" d="100"/>
          <a:sy n="82" d="100"/>
        </p:scale>
        <p:origin x="290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94347841936425"/>
          <c:y val="0.20585962293928947"/>
          <c:w val="0.65881561679790024"/>
          <c:h val="0.77507719623282378"/>
        </c:manualLayout>
      </c:layout>
      <c:pieChart>
        <c:varyColors val="1"/>
        <c:ser>
          <c:idx val="0"/>
          <c:order val="0"/>
          <c:tx>
            <c:strRef>
              <c:f>Sheet1!$B$1</c:f>
              <c:strCache>
                <c:ptCount val="1"/>
                <c:pt idx="0">
                  <c:v>Revenues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858-42EE-80A9-2E334DC01757}"/>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1-C680-4DFA-B836-7E9B8EE547F7}"/>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4-E9B5-424E-91F3-6F5A614F541E}"/>
              </c:ext>
            </c:extLst>
          </c:dPt>
          <c:dLbls>
            <c:dLbl>
              <c:idx val="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1-1858-42EE-80A9-2E334DC01757}"/>
                </c:ext>
              </c:extLst>
            </c:dLbl>
            <c:dLbl>
              <c:idx val="1"/>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1-C680-4DFA-B836-7E9B8EE547F7}"/>
                </c:ext>
              </c:extLst>
            </c:dLbl>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Local</c:v>
                </c:pt>
                <c:pt idx="1">
                  <c:v>State</c:v>
                </c:pt>
                <c:pt idx="2">
                  <c:v>Federal</c:v>
                </c:pt>
              </c:strCache>
            </c:strRef>
          </c:cat>
          <c:val>
            <c:numRef>
              <c:f>Sheet1!$B$2:$B$4</c:f>
              <c:numCache>
                <c:formatCode>0.0%</c:formatCode>
                <c:ptCount val="3"/>
                <c:pt idx="0">
                  <c:v>0.71699999999999997</c:v>
                </c:pt>
                <c:pt idx="1">
                  <c:v>0.26800000000000002</c:v>
                </c:pt>
                <c:pt idx="2">
                  <c:v>1.4999999999999999E-2</c:v>
                </c:pt>
              </c:numCache>
            </c:numRef>
          </c:val>
          <c:extLst>
            <c:ext xmlns:c16="http://schemas.microsoft.com/office/drawing/2014/chart" uri="{C3380CC4-5D6E-409C-BE32-E72D297353CC}">
              <c16:uniqueId val="{00000000-C680-4DFA-B836-7E9B8EE547F7}"/>
            </c:ext>
          </c:extLst>
        </c:ser>
        <c:dLbls>
          <c:dLblPos val="outEnd"/>
          <c:showLegendKey val="0"/>
          <c:showVal val="0"/>
          <c:showCatName val="1"/>
          <c:showSerName val="0"/>
          <c:showPercent val="0"/>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7.3877068557919617E-2"/>
          <c:w val="1"/>
          <c:h val="0.79824370357960572"/>
        </c:manualLayout>
      </c:layout>
      <c:barChart>
        <c:barDir val="col"/>
        <c:grouping val="clustered"/>
        <c:varyColors val="0"/>
        <c:ser>
          <c:idx val="0"/>
          <c:order val="0"/>
          <c:tx>
            <c:strRef>
              <c:f>Sheet1!$B$1</c:f>
              <c:strCache>
                <c:ptCount val="1"/>
                <c:pt idx="0">
                  <c:v>Actual Enrollment</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6350" cap="flat" cmpd="sng" algn="ctr">
              <a:solidFill>
                <a:schemeClr val="accent4"/>
              </a:solidFill>
              <a:prstDash val="solid"/>
              <a:miter lim="800000"/>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Sheet1!$A$2:$A$11</c:f>
              <c:strCache>
                <c:ptCount val="10"/>
                <c:pt idx="0">
                  <c:v>FY 16</c:v>
                </c:pt>
                <c:pt idx="1">
                  <c:v>FY 17</c:v>
                </c:pt>
                <c:pt idx="2">
                  <c:v>FY 18</c:v>
                </c:pt>
                <c:pt idx="3">
                  <c:v>FY 19</c:v>
                </c:pt>
                <c:pt idx="4">
                  <c:v>FY 20</c:v>
                </c:pt>
                <c:pt idx="5">
                  <c:v>FY 21</c:v>
                </c:pt>
                <c:pt idx="6">
                  <c:v>FY 22</c:v>
                </c:pt>
                <c:pt idx="7">
                  <c:v>FY 23</c:v>
                </c:pt>
                <c:pt idx="8">
                  <c:v>FY 24</c:v>
                </c:pt>
                <c:pt idx="9">
                  <c:v>FY 25</c:v>
                </c:pt>
              </c:strCache>
            </c:strRef>
          </c:cat>
          <c:val>
            <c:numRef>
              <c:f>Sheet1!$B$2:$B$11</c:f>
              <c:numCache>
                <c:formatCode>#,##0</c:formatCode>
                <c:ptCount val="10"/>
                <c:pt idx="0">
                  <c:v>13372</c:v>
                </c:pt>
                <c:pt idx="1">
                  <c:v>13411</c:v>
                </c:pt>
                <c:pt idx="2">
                  <c:v>13577</c:v>
                </c:pt>
                <c:pt idx="3">
                  <c:v>13636</c:v>
                </c:pt>
                <c:pt idx="4">
                  <c:v>14032</c:v>
                </c:pt>
              </c:numCache>
            </c:numRef>
          </c:val>
          <c:extLst>
            <c:ext xmlns:c16="http://schemas.microsoft.com/office/drawing/2014/chart" uri="{C3380CC4-5D6E-409C-BE32-E72D297353CC}">
              <c16:uniqueId val="{00000000-1C88-4EB0-866F-871BDF962E85}"/>
            </c:ext>
          </c:extLst>
        </c:ser>
        <c:dLbls>
          <c:dLblPos val="outEnd"/>
          <c:showLegendKey val="0"/>
          <c:showVal val="1"/>
          <c:showCatName val="0"/>
          <c:showSerName val="0"/>
          <c:showPercent val="0"/>
          <c:showBubbleSize val="0"/>
        </c:dLbls>
        <c:gapWidth val="15"/>
        <c:overlap val="100"/>
        <c:axId val="496296560"/>
        <c:axId val="496296952"/>
      </c:barChart>
      <c:barChart>
        <c:barDir val="col"/>
        <c:grouping val="clustered"/>
        <c:varyColors val="0"/>
        <c:ser>
          <c:idx val="1"/>
          <c:order val="1"/>
          <c:tx>
            <c:strRef>
              <c:f>Sheet1!$C$1</c:f>
              <c:strCache>
                <c:ptCount val="1"/>
                <c:pt idx="0">
                  <c:v>Projected Enrollment</c:v>
                </c:pt>
              </c:strCache>
            </c:strRef>
          </c:tx>
          <c:spPr>
            <a:pattFill prst="wdUpDiag">
              <a:fgClr>
                <a:schemeClr val="accent4"/>
              </a:fgClr>
              <a:bgClr>
                <a:schemeClr val="bg1"/>
              </a:bgClr>
            </a:pattFill>
            <a:ln w="6350" cap="flat" cmpd="sng" algn="ctr">
              <a:solidFill>
                <a:schemeClr val="accent4"/>
              </a:solidFill>
              <a:prstDash val="solid"/>
              <a:miter lim="800000"/>
            </a:ln>
            <a:effectLst/>
          </c:spPr>
          <c:invertIfNegative val="0"/>
          <c:dLbls>
            <c:dLbl>
              <c:idx val="4"/>
              <c:spPr>
                <a:solidFill>
                  <a:schemeClr val="bg1"/>
                </a:solidFill>
                <a:ln>
                  <a:noFill/>
                </a:ln>
                <a:effectLst/>
              </c:spPr>
              <c:txPr>
                <a:bodyPr rot="0" spcFirstLastPara="1" vertOverflow="clip" horzOverflow="clip" vert="horz" wrap="square" lIns="36576" tIns="18288" rIns="36576" bIns="18288" anchor="ctr" anchorCtr="1">
                  <a:spAutoFit/>
                </a:bodyPr>
                <a:lstStyle/>
                <a:p>
                  <a:pPr>
                    <a:defRPr sz="2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0-2B90-4861-A766-19F2EED8EFFB}"/>
                </c:ext>
              </c:extLst>
            </c:dLbl>
            <c:spPr>
              <a:noFill/>
              <a:ln>
                <a:noFill/>
              </a:ln>
              <a:effectLst/>
            </c:spPr>
            <c:txPr>
              <a:bodyPr rot="0" spcFirstLastPara="1" vertOverflow="clip" horzOverflow="clip" vert="horz" wrap="square" lIns="36576" tIns="18288" rIns="36576" bIns="18288" anchor="ctr" anchorCtr="1">
                <a:spAutoFit/>
              </a:bodyPr>
              <a:lstStyle/>
              <a:p>
                <a:pPr>
                  <a:defRPr sz="2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a:solidFill>
                        <a:schemeClr val="tx2">
                          <a:lumMod val="35000"/>
                          <a:lumOff val="65000"/>
                        </a:schemeClr>
                      </a:solidFill>
                    </a:ln>
                    <a:effectLst/>
                  </c:spPr>
                </c15:leaderLines>
              </c:ext>
            </c:extLst>
          </c:dLbls>
          <c:cat>
            <c:strRef>
              <c:f>Sheet1!$A$2:$A$11</c:f>
              <c:strCache>
                <c:ptCount val="10"/>
                <c:pt idx="0">
                  <c:v>FY 16</c:v>
                </c:pt>
                <c:pt idx="1">
                  <c:v>FY 17</c:v>
                </c:pt>
                <c:pt idx="2">
                  <c:v>FY 18</c:v>
                </c:pt>
                <c:pt idx="3">
                  <c:v>FY 19</c:v>
                </c:pt>
                <c:pt idx="4">
                  <c:v>FY 20</c:v>
                </c:pt>
                <c:pt idx="5">
                  <c:v>FY 21</c:v>
                </c:pt>
                <c:pt idx="6">
                  <c:v>FY 22</c:v>
                </c:pt>
                <c:pt idx="7">
                  <c:v>FY 23</c:v>
                </c:pt>
                <c:pt idx="8">
                  <c:v>FY 24</c:v>
                </c:pt>
                <c:pt idx="9">
                  <c:v>FY 25</c:v>
                </c:pt>
              </c:strCache>
            </c:strRef>
          </c:cat>
          <c:val>
            <c:numRef>
              <c:f>Sheet1!$C$2:$C$11</c:f>
              <c:numCache>
                <c:formatCode>General</c:formatCode>
                <c:ptCount val="10"/>
                <c:pt idx="4" formatCode="#,##0">
                  <c:v>13733</c:v>
                </c:pt>
                <c:pt idx="5" formatCode="#,##0">
                  <c:v>14236</c:v>
                </c:pt>
                <c:pt idx="6" formatCode="#,##0">
                  <c:v>14504</c:v>
                </c:pt>
                <c:pt idx="7" formatCode="#,##0">
                  <c:v>14675</c:v>
                </c:pt>
                <c:pt idx="8" formatCode="#,##0">
                  <c:v>14799</c:v>
                </c:pt>
                <c:pt idx="9" formatCode="#,##0">
                  <c:v>14984</c:v>
                </c:pt>
              </c:numCache>
            </c:numRef>
          </c:val>
          <c:extLst>
            <c:ext xmlns:c16="http://schemas.microsoft.com/office/drawing/2014/chart" uri="{C3380CC4-5D6E-409C-BE32-E72D297353CC}">
              <c16:uniqueId val="{00000001-1C88-4EB0-866F-871BDF962E85}"/>
            </c:ext>
          </c:extLst>
        </c:ser>
        <c:dLbls>
          <c:showLegendKey val="0"/>
          <c:showVal val="0"/>
          <c:showCatName val="0"/>
          <c:showSerName val="0"/>
          <c:showPercent val="0"/>
          <c:showBubbleSize val="0"/>
        </c:dLbls>
        <c:gapWidth val="15"/>
        <c:overlap val="100"/>
        <c:axId val="496301264"/>
        <c:axId val="496297344"/>
      </c:barChart>
      <c:catAx>
        <c:axId val="49629656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496296952"/>
        <c:crosses val="autoZero"/>
        <c:auto val="1"/>
        <c:lblAlgn val="ctr"/>
        <c:lblOffset val="100"/>
        <c:noMultiLvlLbl val="0"/>
      </c:catAx>
      <c:valAx>
        <c:axId val="496296952"/>
        <c:scaling>
          <c:orientation val="minMax"/>
          <c:min val="12000"/>
        </c:scaling>
        <c:delete val="1"/>
        <c:axPos val="l"/>
        <c:numFmt formatCode="#,##0" sourceLinked="1"/>
        <c:majorTickMark val="out"/>
        <c:minorTickMark val="none"/>
        <c:tickLblPos val="nextTo"/>
        <c:crossAx val="496296560"/>
        <c:crosses val="autoZero"/>
        <c:crossBetween val="between"/>
      </c:valAx>
      <c:valAx>
        <c:axId val="496297344"/>
        <c:scaling>
          <c:orientation val="minMax"/>
          <c:max val="14200"/>
          <c:min val="12000"/>
        </c:scaling>
        <c:delete val="1"/>
        <c:axPos val="r"/>
        <c:numFmt formatCode="General" sourceLinked="1"/>
        <c:majorTickMark val="out"/>
        <c:minorTickMark val="none"/>
        <c:tickLblPos val="nextTo"/>
        <c:crossAx val="496301264"/>
        <c:crosses val="max"/>
        <c:crossBetween val="between"/>
      </c:valAx>
      <c:catAx>
        <c:axId val="496301264"/>
        <c:scaling>
          <c:orientation val="minMax"/>
        </c:scaling>
        <c:delete val="1"/>
        <c:axPos val="b"/>
        <c:numFmt formatCode="General" sourceLinked="1"/>
        <c:majorTickMark val="out"/>
        <c:minorTickMark val="none"/>
        <c:tickLblPos val="nextTo"/>
        <c:crossAx val="496297344"/>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0B3189-2B4D-4EDC-8E4D-9B121D62FC21}"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8487D4C4-9A0B-4179-9071-71D47E21A5B9}">
      <dgm:prSet phldrT="[Text]"/>
      <dgm:spPr/>
      <dgm:t>
        <a:bodyPr/>
        <a:lstStyle/>
        <a:p>
          <a:r>
            <a:rPr lang="en-US" dirty="0"/>
            <a:t>School Board Meetings</a:t>
          </a:r>
        </a:p>
      </dgm:t>
    </dgm:pt>
    <dgm:pt modelId="{308635E3-CBA2-4592-96A0-DC56E42B0310}" type="parTrans" cxnId="{9513261F-4781-459B-BDC5-96EDBEF3509D}">
      <dgm:prSet/>
      <dgm:spPr/>
      <dgm:t>
        <a:bodyPr/>
        <a:lstStyle/>
        <a:p>
          <a:endParaRPr lang="en-US"/>
        </a:p>
      </dgm:t>
    </dgm:pt>
    <dgm:pt modelId="{2E5EC6A3-80C6-4311-82C5-F386B4E63645}" type="sibTrans" cxnId="{9513261F-4781-459B-BDC5-96EDBEF3509D}">
      <dgm:prSet/>
      <dgm:spPr/>
      <dgm:t>
        <a:bodyPr/>
        <a:lstStyle/>
        <a:p>
          <a:endParaRPr lang="en-US"/>
        </a:p>
      </dgm:t>
    </dgm:pt>
    <dgm:pt modelId="{CA27425B-D114-426F-A806-B7C1450735C0}">
      <dgm:prSet phldrT="[Text]"/>
      <dgm:spPr/>
      <dgm:t>
        <a:bodyPr/>
        <a:lstStyle/>
        <a:p>
          <a:r>
            <a:rPr lang="en-US" dirty="0"/>
            <a:t>October: Compensation &amp; Benefits</a:t>
          </a:r>
        </a:p>
      </dgm:t>
    </dgm:pt>
    <dgm:pt modelId="{BC4DB423-E236-4DD0-905F-C85366064DD0}" type="parTrans" cxnId="{D65E3BA7-BC01-4C04-953F-49A98024F67C}">
      <dgm:prSet/>
      <dgm:spPr/>
      <dgm:t>
        <a:bodyPr/>
        <a:lstStyle/>
        <a:p>
          <a:endParaRPr lang="en-US"/>
        </a:p>
      </dgm:t>
    </dgm:pt>
    <dgm:pt modelId="{6EA63694-B07A-44F5-9DD6-4808EAEDF570}" type="sibTrans" cxnId="{D65E3BA7-BC01-4C04-953F-49A98024F67C}">
      <dgm:prSet/>
      <dgm:spPr/>
      <dgm:t>
        <a:bodyPr/>
        <a:lstStyle/>
        <a:p>
          <a:endParaRPr lang="en-US"/>
        </a:p>
      </dgm:t>
    </dgm:pt>
    <dgm:pt modelId="{FDD1BBCA-D41C-4E0F-9C49-F2BD585AAA43}">
      <dgm:prSet phldrT="[Text]"/>
      <dgm:spPr/>
      <dgm:t>
        <a:bodyPr/>
        <a:lstStyle/>
        <a:p>
          <a:r>
            <a:rPr lang="en-US" dirty="0"/>
            <a:t>November: 5-Yr Forecast, State of the Division</a:t>
          </a:r>
        </a:p>
      </dgm:t>
    </dgm:pt>
    <dgm:pt modelId="{61FBB701-02ED-4922-AF00-44BF931FD397}" type="parTrans" cxnId="{6A5F70DC-4CFA-4A17-8144-62E84F9FBA0D}">
      <dgm:prSet/>
      <dgm:spPr/>
      <dgm:t>
        <a:bodyPr/>
        <a:lstStyle/>
        <a:p>
          <a:endParaRPr lang="en-US"/>
        </a:p>
      </dgm:t>
    </dgm:pt>
    <dgm:pt modelId="{BE94AEA9-8640-4A02-98C3-CD2EB4038F43}" type="sibTrans" cxnId="{6A5F70DC-4CFA-4A17-8144-62E84F9FBA0D}">
      <dgm:prSet/>
      <dgm:spPr/>
      <dgm:t>
        <a:bodyPr/>
        <a:lstStyle/>
        <a:p>
          <a:endParaRPr lang="en-US"/>
        </a:p>
      </dgm:t>
    </dgm:pt>
    <dgm:pt modelId="{E14F8A5B-3C5B-45AA-8607-28A34A5CF3AC}">
      <dgm:prSet phldrT="[Text]"/>
      <dgm:spPr/>
      <dgm:t>
        <a:bodyPr/>
        <a:lstStyle/>
        <a:p>
          <a:r>
            <a:rPr lang="en-US" dirty="0"/>
            <a:t>December 12: Budget Input</a:t>
          </a:r>
        </a:p>
      </dgm:t>
    </dgm:pt>
    <dgm:pt modelId="{53941CD0-014B-4848-8E56-B97A7BC9F4E5}" type="parTrans" cxnId="{F9D5F009-CBC1-4FE2-86ED-4C488E6EB08B}">
      <dgm:prSet/>
      <dgm:spPr/>
      <dgm:t>
        <a:bodyPr/>
        <a:lstStyle/>
        <a:p>
          <a:endParaRPr lang="en-US"/>
        </a:p>
      </dgm:t>
    </dgm:pt>
    <dgm:pt modelId="{611A08A1-DD1B-42D5-9B65-FBBC7CB5D3FE}" type="sibTrans" cxnId="{F9D5F009-CBC1-4FE2-86ED-4C488E6EB08B}">
      <dgm:prSet/>
      <dgm:spPr/>
      <dgm:t>
        <a:bodyPr/>
        <a:lstStyle/>
        <a:p>
          <a:endParaRPr lang="en-US"/>
        </a:p>
      </dgm:t>
    </dgm:pt>
    <dgm:pt modelId="{39A1D2AC-66A9-40E7-BBDC-9CB7B4825A00}">
      <dgm:prSet phldrT="[Text]"/>
      <dgm:spPr/>
      <dgm:t>
        <a:bodyPr/>
        <a:lstStyle/>
        <a:p>
          <a:r>
            <a:rPr lang="en-US" dirty="0"/>
            <a:t>September: Progress Report on Proposal Metrics</a:t>
          </a:r>
        </a:p>
      </dgm:t>
    </dgm:pt>
    <dgm:pt modelId="{8FEC5190-316F-44A6-A3A2-32533C9D2641}" type="parTrans" cxnId="{AFE16851-C645-4563-BD37-46F4B63D5822}">
      <dgm:prSet/>
      <dgm:spPr/>
      <dgm:t>
        <a:bodyPr/>
        <a:lstStyle/>
        <a:p>
          <a:endParaRPr lang="en-US"/>
        </a:p>
      </dgm:t>
    </dgm:pt>
    <dgm:pt modelId="{B72AA0AA-729D-4A6F-BBD5-D8ED30D58319}" type="sibTrans" cxnId="{AFE16851-C645-4563-BD37-46F4B63D5822}">
      <dgm:prSet/>
      <dgm:spPr/>
      <dgm:t>
        <a:bodyPr/>
        <a:lstStyle/>
        <a:p>
          <a:endParaRPr lang="en-US"/>
        </a:p>
      </dgm:t>
    </dgm:pt>
    <dgm:pt modelId="{2E2B692F-B085-4B60-BA1D-1A7AC7804464}">
      <dgm:prSet phldrT="[Text]"/>
      <dgm:spPr/>
      <dgm:t>
        <a:bodyPr/>
        <a:lstStyle/>
        <a:p>
          <a:r>
            <a:rPr lang="en-US" dirty="0"/>
            <a:t>Staff &amp; Community</a:t>
          </a:r>
        </a:p>
      </dgm:t>
    </dgm:pt>
    <dgm:pt modelId="{D6FD99AA-7F1E-4AC7-B4CF-CF8AB391F5BB}" type="parTrans" cxnId="{112BF51A-7AEA-4DB9-A0A5-F1AA6BF84432}">
      <dgm:prSet/>
      <dgm:spPr/>
      <dgm:t>
        <a:bodyPr/>
        <a:lstStyle/>
        <a:p>
          <a:endParaRPr lang="en-US"/>
        </a:p>
      </dgm:t>
    </dgm:pt>
    <dgm:pt modelId="{98F9186C-7455-4B06-8C26-4E7256B2F7F0}" type="sibTrans" cxnId="{112BF51A-7AEA-4DB9-A0A5-F1AA6BF84432}">
      <dgm:prSet/>
      <dgm:spPr/>
      <dgm:t>
        <a:bodyPr/>
        <a:lstStyle/>
        <a:p>
          <a:endParaRPr lang="en-US"/>
        </a:p>
      </dgm:t>
    </dgm:pt>
    <dgm:pt modelId="{5E7194EF-444E-4C50-9C32-1F87247A0F4C}">
      <dgm:prSet phldrT="[Text]"/>
      <dgm:spPr/>
      <dgm:t>
        <a:bodyPr/>
        <a:lstStyle/>
        <a:p>
          <a:r>
            <a:rPr lang="en-US" dirty="0"/>
            <a:t>Staff Call for Proposals</a:t>
          </a:r>
        </a:p>
      </dgm:t>
    </dgm:pt>
    <dgm:pt modelId="{C4FB3491-618C-4A4F-81A0-57705F29AC88}" type="parTrans" cxnId="{C683EA0F-5D16-49A1-AA9E-08634A37F1B6}">
      <dgm:prSet/>
      <dgm:spPr/>
      <dgm:t>
        <a:bodyPr/>
        <a:lstStyle/>
        <a:p>
          <a:endParaRPr lang="en-US"/>
        </a:p>
      </dgm:t>
    </dgm:pt>
    <dgm:pt modelId="{D9B29D60-F0B5-40DE-9C28-848143076D3D}" type="sibTrans" cxnId="{C683EA0F-5D16-49A1-AA9E-08634A37F1B6}">
      <dgm:prSet/>
      <dgm:spPr/>
      <dgm:t>
        <a:bodyPr/>
        <a:lstStyle/>
        <a:p>
          <a:endParaRPr lang="en-US"/>
        </a:p>
      </dgm:t>
    </dgm:pt>
    <dgm:pt modelId="{DD0CD9CA-D387-4E66-8E1E-193BF1982BC9}">
      <dgm:prSet phldrT="[Text]"/>
      <dgm:spPr/>
      <dgm:t>
        <a:bodyPr/>
        <a:lstStyle/>
        <a:p>
          <a:r>
            <a:rPr lang="en-US" dirty="0"/>
            <a:t>Cabinet Prioritization</a:t>
          </a:r>
        </a:p>
      </dgm:t>
    </dgm:pt>
    <dgm:pt modelId="{8841133C-8B42-4E98-AC5D-C7DB88DBCF80}" type="parTrans" cxnId="{E1BC3B9F-5758-484A-B961-CA0A2CA93B95}">
      <dgm:prSet/>
      <dgm:spPr/>
      <dgm:t>
        <a:bodyPr/>
        <a:lstStyle/>
        <a:p>
          <a:endParaRPr lang="en-US"/>
        </a:p>
      </dgm:t>
    </dgm:pt>
    <dgm:pt modelId="{E342A5F9-15D8-4FEB-9769-CF482F98EB66}" type="sibTrans" cxnId="{E1BC3B9F-5758-484A-B961-CA0A2CA93B95}">
      <dgm:prSet/>
      <dgm:spPr/>
      <dgm:t>
        <a:bodyPr/>
        <a:lstStyle/>
        <a:p>
          <a:endParaRPr lang="en-US"/>
        </a:p>
      </dgm:t>
    </dgm:pt>
    <dgm:pt modelId="{2C7FDEF8-D799-406F-B93D-DB003E357ADB}">
      <dgm:prSet phldrT="[Text]"/>
      <dgm:spPr/>
      <dgm:t>
        <a:bodyPr/>
        <a:lstStyle/>
        <a:p>
          <a:r>
            <a:rPr lang="en-US" dirty="0"/>
            <a:t>Community Check -ins</a:t>
          </a:r>
        </a:p>
      </dgm:t>
    </dgm:pt>
    <dgm:pt modelId="{73D6C1AF-E6FF-46DA-A022-35E6C1D77BAF}" type="parTrans" cxnId="{5A4D7362-5391-4589-A515-920AF034E865}">
      <dgm:prSet/>
      <dgm:spPr/>
      <dgm:t>
        <a:bodyPr/>
        <a:lstStyle/>
        <a:p>
          <a:endParaRPr lang="en-US"/>
        </a:p>
      </dgm:t>
    </dgm:pt>
    <dgm:pt modelId="{DDADBE0E-F787-4901-85B3-42644436FA1B}" type="sibTrans" cxnId="{5A4D7362-5391-4589-A515-920AF034E865}">
      <dgm:prSet/>
      <dgm:spPr/>
      <dgm:t>
        <a:bodyPr/>
        <a:lstStyle/>
        <a:p>
          <a:endParaRPr lang="en-US"/>
        </a:p>
      </dgm:t>
    </dgm:pt>
    <dgm:pt modelId="{D2518917-7484-47C0-8777-4342BFD1D138}">
      <dgm:prSet phldrT="[Text]"/>
      <dgm:spPr/>
      <dgm:t>
        <a:bodyPr/>
        <a:lstStyle/>
        <a:p>
          <a:r>
            <a:rPr lang="en-US" dirty="0"/>
            <a:t>Satisfaction Survey</a:t>
          </a:r>
        </a:p>
      </dgm:t>
    </dgm:pt>
    <dgm:pt modelId="{2652A287-EC48-4E92-B882-A82632525024}" type="parTrans" cxnId="{9A81E5FA-4D34-4EB5-AD40-AAA90835FD78}">
      <dgm:prSet/>
      <dgm:spPr/>
      <dgm:t>
        <a:bodyPr/>
        <a:lstStyle/>
        <a:p>
          <a:endParaRPr lang="en-US"/>
        </a:p>
      </dgm:t>
    </dgm:pt>
    <dgm:pt modelId="{6D46B345-C3FC-4A08-B372-508BA0021646}" type="sibTrans" cxnId="{9A81E5FA-4D34-4EB5-AD40-AAA90835FD78}">
      <dgm:prSet/>
      <dgm:spPr/>
      <dgm:t>
        <a:bodyPr/>
        <a:lstStyle/>
        <a:p>
          <a:endParaRPr lang="en-US"/>
        </a:p>
      </dgm:t>
    </dgm:pt>
    <dgm:pt modelId="{2AF3FF61-4BF5-4590-9D13-9D7E9AA334B8}">
      <dgm:prSet phldrT="[Text]"/>
      <dgm:spPr/>
      <dgm:t>
        <a:bodyPr/>
        <a:lstStyle/>
        <a:p>
          <a:r>
            <a:rPr lang="en-US" dirty="0"/>
            <a:t>Advisory Committee Feedback</a:t>
          </a:r>
        </a:p>
      </dgm:t>
    </dgm:pt>
    <dgm:pt modelId="{E7DAA898-B0F5-4FB6-B1F7-BB021024B25F}" type="parTrans" cxnId="{1C1E2221-CE24-4BED-98AC-4D45F22E40A8}">
      <dgm:prSet/>
      <dgm:spPr/>
      <dgm:t>
        <a:bodyPr/>
        <a:lstStyle/>
        <a:p>
          <a:endParaRPr lang="en-US"/>
        </a:p>
      </dgm:t>
    </dgm:pt>
    <dgm:pt modelId="{039B6D8B-CDF9-4936-84BF-9ED338DF528A}" type="sibTrans" cxnId="{1C1E2221-CE24-4BED-98AC-4D45F22E40A8}">
      <dgm:prSet/>
      <dgm:spPr/>
      <dgm:t>
        <a:bodyPr/>
        <a:lstStyle/>
        <a:p>
          <a:endParaRPr lang="en-US"/>
        </a:p>
      </dgm:t>
    </dgm:pt>
    <dgm:pt modelId="{68CE22BC-D38B-44A2-BDDA-16C72318FB24}">
      <dgm:prSet phldrT="[Text]"/>
      <dgm:spPr/>
      <dgm:t>
        <a:bodyPr/>
        <a:lstStyle/>
        <a:p>
          <a:r>
            <a:rPr lang="en-US" dirty="0"/>
            <a:t>Budget Advisory</a:t>
          </a:r>
        </a:p>
      </dgm:t>
    </dgm:pt>
    <dgm:pt modelId="{78048FA1-FC2F-4AE6-8478-0AA29C4A52F2}" type="parTrans" cxnId="{F68696C5-FD23-44EB-87BC-D5C39D4FCE7B}">
      <dgm:prSet/>
      <dgm:spPr/>
      <dgm:t>
        <a:bodyPr/>
        <a:lstStyle/>
        <a:p>
          <a:endParaRPr lang="en-US"/>
        </a:p>
      </dgm:t>
    </dgm:pt>
    <dgm:pt modelId="{F67FFDAB-6378-45BB-8E17-E2BB96D288E8}" type="sibTrans" cxnId="{F68696C5-FD23-44EB-87BC-D5C39D4FCE7B}">
      <dgm:prSet/>
      <dgm:spPr/>
      <dgm:t>
        <a:bodyPr/>
        <a:lstStyle/>
        <a:p>
          <a:endParaRPr lang="en-US"/>
        </a:p>
      </dgm:t>
    </dgm:pt>
    <dgm:pt modelId="{DA5AB3B9-26FF-4666-B9B1-14E6808F26A5}">
      <dgm:prSet phldrT="[Text]"/>
      <dgm:spPr/>
      <dgm:t>
        <a:bodyPr/>
        <a:lstStyle/>
        <a:p>
          <a:r>
            <a:rPr lang="en-US" dirty="0"/>
            <a:t>Student Cabinet</a:t>
          </a:r>
        </a:p>
      </dgm:t>
    </dgm:pt>
    <dgm:pt modelId="{888D6DD2-85F8-49ED-AB98-8A4F9480BF1A}" type="parTrans" cxnId="{24B91FD3-059C-458D-8568-80B036960905}">
      <dgm:prSet/>
      <dgm:spPr/>
      <dgm:t>
        <a:bodyPr/>
        <a:lstStyle/>
        <a:p>
          <a:endParaRPr lang="en-US"/>
        </a:p>
      </dgm:t>
    </dgm:pt>
    <dgm:pt modelId="{B2E81C31-3889-410A-8A27-96DDD298957C}" type="sibTrans" cxnId="{24B91FD3-059C-458D-8568-80B036960905}">
      <dgm:prSet/>
      <dgm:spPr/>
      <dgm:t>
        <a:bodyPr/>
        <a:lstStyle/>
        <a:p>
          <a:endParaRPr lang="en-US"/>
        </a:p>
      </dgm:t>
    </dgm:pt>
    <dgm:pt modelId="{65453761-FBA9-4168-8CEA-67C82E2B3792}">
      <dgm:prSet phldrT="[Text]"/>
      <dgm:spPr/>
      <dgm:t>
        <a:bodyPr/>
        <a:lstStyle/>
        <a:p>
          <a:r>
            <a:rPr lang="en-US" dirty="0"/>
            <a:t>Parent Council</a:t>
          </a:r>
        </a:p>
      </dgm:t>
    </dgm:pt>
    <dgm:pt modelId="{892BD9FE-0E55-4F52-86F2-067088CC2730}" type="parTrans" cxnId="{FD42A7C7-D536-471C-8837-B8B0B4A012B6}">
      <dgm:prSet/>
      <dgm:spPr/>
      <dgm:t>
        <a:bodyPr/>
        <a:lstStyle/>
        <a:p>
          <a:endParaRPr lang="en-US"/>
        </a:p>
      </dgm:t>
    </dgm:pt>
    <dgm:pt modelId="{2A7CC16B-A71D-4121-8D4B-8780A01F17EA}" type="sibTrans" cxnId="{FD42A7C7-D536-471C-8837-B8B0B4A012B6}">
      <dgm:prSet/>
      <dgm:spPr/>
      <dgm:t>
        <a:bodyPr/>
        <a:lstStyle/>
        <a:p>
          <a:endParaRPr lang="en-US"/>
        </a:p>
      </dgm:t>
    </dgm:pt>
    <dgm:pt modelId="{850E4E61-B694-4073-BE11-8258CEE5FB38}">
      <dgm:prSet phldrT="[Text]"/>
      <dgm:spPr/>
      <dgm:t>
        <a:bodyPr/>
        <a:lstStyle/>
        <a:p>
          <a:r>
            <a:rPr lang="en-US" dirty="0"/>
            <a:t>Teacher Advisory</a:t>
          </a:r>
          <a:endParaRPr lang="en-US"/>
        </a:p>
      </dgm:t>
    </dgm:pt>
    <dgm:pt modelId="{367DDB01-D60E-48C4-927F-EC8DF327BD8E}" type="parTrans" cxnId="{1F417B5A-F48D-4859-B7C7-B8D7D533721F}">
      <dgm:prSet/>
      <dgm:spPr/>
      <dgm:t>
        <a:bodyPr/>
        <a:lstStyle/>
        <a:p>
          <a:endParaRPr lang="en-US"/>
        </a:p>
      </dgm:t>
    </dgm:pt>
    <dgm:pt modelId="{33219E89-1209-46AF-A81B-5B269DD46894}" type="sibTrans" cxnId="{1F417B5A-F48D-4859-B7C7-B8D7D533721F}">
      <dgm:prSet/>
      <dgm:spPr/>
      <dgm:t>
        <a:bodyPr/>
        <a:lstStyle/>
        <a:p>
          <a:endParaRPr lang="en-US"/>
        </a:p>
      </dgm:t>
    </dgm:pt>
    <dgm:pt modelId="{203CF8EA-DD6E-4143-A9F4-878B5093511D}" type="pres">
      <dgm:prSet presAssocID="{160B3189-2B4D-4EDC-8E4D-9B121D62FC21}" presName="Name0" presStyleCnt="0">
        <dgm:presLayoutVars>
          <dgm:chPref val="3"/>
          <dgm:dir/>
          <dgm:animLvl val="lvl"/>
          <dgm:resizeHandles/>
        </dgm:presLayoutVars>
      </dgm:prSet>
      <dgm:spPr/>
    </dgm:pt>
    <dgm:pt modelId="{D43F7781-4471-41FF-BD65-D5A7A3FA2658}" type="pres">
      <dgm:prSet presAssocID="{2E2B692F-B085-4B60-BA1D-1A7AC7804464}" presName="horFlow" presStyleCnt="0"/>
      <dgm:spPr/>
    </dgm:pt>
    <dgm:pt modelId="{E62E0B7B-05DF-4F3F-B850-7C479F4CD184}" type="pres">
      <dgm:prSet presAssocID="{2E2B692F-B085-4B60-BA1D-1A7AC7804464}" presName="bigChev" presStyleLbl="node1" presStyleIdx="0" presStyleCnt="3"/>
      <dgm:spPr/>
    </dgm:pt>
    <dgm:pt modelId="{328CED9A-FF19-4C7F-9B76-24F6D9C0E79D}" type="pres">
      <dgm:prSet presAssocID="{C4FB3491-618C-4A4F-81A0-57705F29AC88}" presName="parTrans" presStyleCnt="0"/>
      <dgm:spPr/>
    </dgm:pt>
    <dgm:pt modelId="{7371EA50-A3A4-4563-A662-CDE100B802C0}" type="pres">
      <dgm:prSet presAssocID="{5E7194EF-444E-4C50-9C32-1F87247A0F4C}" presName="node" presStyleLbl="alignAccFollowNode1" presStyleIdx="0" presStyleCnt="12">
        <dgm:presLayoutVars>
          <dgm:bulletEnabled val="1"/>
        </dgm:presLayoutVars>
      </dgm:prSet>
      <dgm:spPr/>
    </dgm:pt>
    <dgm:pt modelId="{DF61E144-C74A-46B2-84C1-7AB7B4819DDB}" type="pres">
      <dgm:prSet presAssocID="{D9B29D60-F0B5-40DE-9C28-848143076D3D}" presName="sibTrans" presStyleCnt="0"/>
      <dgm:spPr/>
    </dgm:pt>
    <dgm:pt modelId="{57A17B57-7FFC-4982-BD7E-71DB58CA6204}" type="pres">
      <dgm:prSet presAssocID="{DD0CD9CA-D387-4E66-8E1E-193BF1982BC9}" presName="node" presStyleLbl="alignAccFollowNode1" presStyleIdx="1" presStyleCnt="12">
        <dgm:presLayoutVars>
          <dgm:bulletEnabled val="1"/>
        </dgm:presLayoutVars>
      </dgm:prSet>
      <dgm:spPr/>
    </dgm:pt>
    <dgm:pt modelId="{54863432-EE31-4A0B-A7D3-035E5D4DCEDF}" type="pres">
      <dgm:prSet presAssocID="{E342A5F9-15D8-4FEB-9769-CF482F98EB66}" presName="sibTrans" presStyleCnt="0"/>
      <dgm:spPr/>
    </dgm:pt>
    <dgm:pt modelId="{ADA5CBFF-56E8-4158-92FE-CD87D1A198B9}" type="pres">
      <dgm:prSet presAssocID="{2C7FDEF8-D799-406F-B93D-DB003E357ADB}" presName="node" presStyleLbl="alignAccFollowNode1" presStyleIdx="2" presStyleCnt="12">
        <dgm:presLayoutVars>
          <dgm:bulletEnabled val="1"/>
        </dgm:presLayoutVars>
      </dgm:prSet>
      <dgm:spPr/>
    </dgm:pt>
    <dgm:pt modelId="{6C272905-FC57-43F1-ADE6-5BAF10C83FA5}" type="pres">
      <dgm:prSet presAssocID="{DDADBE0E-F787-4901-85B3-42644436FA1B}" presName="sibTrans" presStyleCnt="0"/>
      <dgm:spPr/>
    </dgm:pt>
    <dgm:pt modelId="{EBA7608E-730B-41D9-AF73-A3B5CBBDF8FD}" type="pres">
      <dgm:prSet presAssocID="{D2518917-7484-47C0-8777-4342BFD1D138}" presName="node" presStyleLbl="alignAccFollowNode1" presStyleIdx="3" presStyleCnt="12">
        <dgm:presLayoutVars>
          <dgm:bulletEnabled val="1"/>
        </dgm:presLayoutVars>
      </dgm:prSet>
      <dgm:spPr/>
    </dgm:pt>
    <dgm:pt modelId="{0D6E55B6-8E7E-4924-B8F2-67A8C8274B35}" type="pres">
      <dgm:prSet presAssocID="{2E2B692F-B085-4B60-BA1D-1A7AC7804464}" presName="vSp" presStyleCnt="0"/>
      <dgm:spPr/>
    </dgm:pt>
    <dgm:pt modelId="{B6C17AB1-7678-498A-A432-9FCADEFED8A1}" type="pres">
      <dgm:prSet presAssocID="{2AF3FF61-4BF5-4590-9D13-9D7E9AA334B8}" presName="horFlow" presStyleCnt="0"/>
      <dgm:spPr/>
    </dgm:pt>
    <dgm:pt modelId="{61621629-4D3C-4E8B-A835-092E8A084B1F}" type="pres">
      <dgm:prSet presAssocID="{2AF3FF61-4BF5-4590-9D13-9D7E9AA334B8}" presName="bigChev" presStyleLbl="node1" presStyleIdx="1" presStyleCnt="3"/>
      <dgm:spPr/>
    </dgm:pt>
    <dgm:pt modelId="{3B6D8663-DCE1-4323-8817-7528798D094E}" type="pres">
      <dgm:prSet presAssocID="{78048FA1-FC2F-4AE6-8478-0AA29C4A52F2}" presName="parTrans" presStyleCnt="0"/>
      <dgm:spPr/>
    </dgm:pt>
    <dgm:pt modelId="{718694C1-6C25-4453-A57B-D9E53546B456}" type="pres">
      <dgm:prSet presAssocID="{68CE22BC-D38B-44A2-BDDA-16C72318FB24}" presName="node" presStyleLbl="alignAccFollowNode1" presStyleIdx="4" presStyleCnt="12">
        <dgm:presLayoutVars>
          <dgm:bulletEnabled val="1"/>
        </dgm:presLayoutVars>
      </dgm:prSet>
      <dgm:spPr/>
    </dgm:pt>
    <dgm:pt modelId="{20D83258-D87B-4EB6-86FA-4C29B06C83E4}" type="pres">
      <dgm:prSet presAssocID="{F67FFDAB-6378-45BB-8E17-E2BB96D288E8}" presName="sibTrans" presStyleCnt="0"/>
      <dgm:spPr/>
    </dgm:pt>
    <dgm:pt modelId="{F3959783-F813-4F34-B67A-FBC3A26D7D74}" type="pres">
      <dgm:prSet presAssocID="{DA5AB3B9-26FF-4666-B9B1-14E6808F26A5}" presName="node" presStyleLbl="alignAccFollowNode1" presStyleIdx="5" presStyleCnt="12">
        <dgm:presLayoutVars>
          <dgm:bulletEnabled val="1"/>
        </dgm:presLayoutVars>
      </dgm:prSet>
      <dgm:spPr/>
    </dgm:pt>
    <dgm:pt modelId="{DC160D62-4976-40F8-B2F7-B99091B62A5D}" type="pres">
      <dgm:prSet presAssocID="{B2E81C31-3889-410A-8A27-96DDD298957C}" presName="sibTrans" presStyleCnt="0"/>
      <dgm:spPr/>
    </dgm:pt>
    <dgm:pt modelId="{74D50588-A553-4320-86CB-82487D9ACDEA}" type="pres">
      <dgm:prSet presAssocID="{65453761-FBA9-4168-8CEA-67C82E2B3792}" presName="node" presStyleLbl="alignAccFollowNode1" presStyleIdx="6" presStyleCnt="12">
        <dgm:presLayoutVars>
          <dgm:bulletEnabled val="1"/>
        </dgm:presLayoutVars>
      </dgm:prSet>
      <dgm:spPr/>
    </dgm:pt>
    <dgm:pt modelId="{56B9618C-3949-451A-B80A-976704CA78E2}" type="pres">
      <dgm:prSet presAssocID="{2A7CC16B-A71D-4121-8D4B-8780A01F17EA}" presName="sibTrans" presStyleCnt="0"/>
      <dgm:spPr/>
    </dgm:pt>
    <dgm:pt modelId="{F1708916-BAFD-4107-89DB-22ECBFD733F4}" type="pres">
      <dgm:prSet presAssocID="{850E4E61-B694-4073-BE11-8258CEE5FB38}" presName="node" presStyleLbl="alignAccFollowNode1" presStyleIdx="7" presStyleCnt="12">
        <dgm:presLayoutVars>
          <dgm:bulletEnabled val="1"/>
        </dgm:presLayoutVars>
      </dgm:prSet>
      <dgm:spPr/>
    </dgm:pt>
    <dgm:pt modelId="{C3F3F55E-D545-4E68-9F53-F9B4F64373A9}" type="pres">
      <dgm:prSet presAssocID="{2AF3FF61-4BF5-4590-9D13-9D7E9AA334B8}" presName="vSp" presStyleCnt="0"/>
      <dgm:spPr/>
    </dgm:pt>
    <dgm:pt modelId="{9177BD70-AE13-49F5-BA50-E061A1F42E88}" type="pres">
      <dgm:prSet presAssocID="{8487D4C4-9A0B-4179-9071-71D47E21A5B9}" presName="horFlow" presStyleCnt="0"/>
      <dgm:spPr/>
    </dgm:pt>
    <dgm:pt modelId="{961B2B22-2883-47B5-9CF5-47B5AA2FE18C}" type="pres">
      <dgm:prSet presAssocID="{8487D4C4-9A0B-4179-9071-71D47E21A5B9}" presName="bigChev" presStyleLbl="node1" presStyleIdx="2" presStyleCnt="3"/>
      <dgm:spPr/>
    </dgm:pt>
    <dgm:pt modelId="{8277D490-D3EB-4C2F-8EDF-FC2323C0D271}" type="pres">
      <dgm:prSet presAssocID="{8FEC5190-316F-44A6-A3A2-32533C9D2641}" presName="parTrans" presStyleCnt="0"/>
      <dgm:spPr/>
    </dgm:pt>
    <dgm:pt modelId="{89732AC4-7935-4C7D-AC3B-F4B9AF0990E7}" type="pres">
      <dgm:prSet presAssocID="{39A1D2AC-66A9-40E7-BBDC-9CB7B4825A00}" presName="node" presStyleLbl="alignAccFollowNode1" presStyleIdx="8" presStyleCnt="12">
        <dgm:presLayoutVars>
          <dgm:bulletEnabled val="1"/>
        </dgm:presLayoutVars>
      </dgm:prSet>
      <dgm:spPr/>
    </dgm:pt>
    <dgm:pt modelId="{2665F2EB-38D1-4676-8BD5-EAEA2EBC8E13}" type="pres">
      <dgm:prSet presAssocID="{B72AA0AA-729D-4A6F-BBD5-D8ED30D58319}" presName="sibTrans" presStyleCnt="0"/>
      <dgm:spPr/>
    </dgm:pt>
    <dgm:pt modelId="{2358547C-5783-452E-B783-230ACCE10EDC}" type="pres">
      <dgm:prSet presAssocID="{CA27425B-D114-426F-A806-B7C1450735C0}" presName="node" presStyleLbl="alignAccFollowNode1" presStyleIdx="9" presStyleCnt="12">
        <dgm:presLayoutVars>
          <dgm:bulletEnabled val="1"/>
        </dgm:presLayoutVars>
      </dgm:prSet>
      <dgm:spPr/>
    </dgm:pt>
    <dgm:pt modelId="{000FDCBE-4851-4AD2-B713-72E8CD244651}" type="pres">
      <dgm:prSet presAssocID="{6EA63694-B07A-44F5-9DD6-4808EAEDF570}" presName="sibTrans" presStyleCnt="0"/>
      <dgm:spPr/>
    </dgm:pt>
    <dgm:pt modelId="{3F6F3CC8-A3A7-434B-8B6B-CCB1FB4AC2E8}" type="pres">
      <dgm:prSet presAssocID="{FDD1BBCA-D41C-4E0F-9C49-F2BD585AAA43}" presName="node" presStyleLbl="alignAccFollowNode1" presStyleIdx="10" presStyleCnt="12">
        <dgm:presLayoutVars>
          <dgm:bulletEnabled val="1"/>
        </dgm:presLayoutVars>
      </dgm:prSet>
      <dgm:spPr/>
    </dgm:pt>
    <dgm:pt modelId="{592885D4-7B2B-46BB-9CB7-0D0B9A7E8035}" type="pres">
      <dgm:prSet presAssocID="{BE94AEA9-8640-4A02-98C3-CD2EB4038F43}" presName="sibTrans" presStyleCnt="0"/>
      <dgm:spPr/>
    </dgm:pt>
    <dgm:pt modelId="{974CD58F-8D06-4770-80EF-060A4378CEB9}" type="pres">
      <dgm:prSet presAssocID="{E14F8A5B-3C5B-45AA-8607-28A34A5CF3AC}" presName="node" presStyleLbl="alignAccFollowNode1" presStyleIdx="11" presStyleCnt="12">
        <dgm:presLayoutVars>
          <dgm:bulletEnabled val="1"/>
        </dgm:presLayoutVars>
      </dgm:prSet>
      <dgm:spPr/>
    </dgm:pt>
  </dgm:ptLst>
  <dgm:cxnLst>
    <dgm:cxn modelId="{1FA2BC01-863B-4F57-8C1C-29BF010864F2}" type="presOf" srcId="{850E4E61-B694-4073-BE11-8258CEE5FB38}" destId="{F1708916-BAFD-4107-89DB-22ECBFD733F4}" srcOrd="0" destOrd="0" presId="urn:microsoft.com/office/officeart/2005/8/layout/lProcess3"/>
    <dgm:cxn modelId="{AAA3CC03-C76D-483B-B13E-A8F001CC037D}" type="presOf" srcId="{68CE22BC-D38B-44A2-BDDA-16C72318FB24}" destId="{718694C1-6C25-4453-A57B-D9E53546B456}" srcOrd="0" destOrd="0" presId="urn:microsoft.com/office/officeart/2005/8/layout/lProcess3"/>
    <dgm:cxn modelId="{F9D5F009-CBC1-4FE2-86ED-4C488E6EB08B}" srcId="{8487D4C4-9A0B-4179-9071-71D47E21A5B9}" destId="{E14F8A5B-3C5B-45AA-8607-28A34A5CF3AC}" srcOrd="3" destOrd="0" parTransId="{53941CD0-014B-4848-8E56-B97A7BC9F4E5}" sibTransId="{611A08A1-DD1B-42D5-9B65-FBBC7CB5D3FE}"/>
    <dgm:cxn modelId="{C683EA0F-5D16-49A1-AA9E-08634A37F1B6}" srcId="{2E2B692F-B085-4B60-BA1D-1A7AC7804464}" destId="{5E7194EF-444E-4C50-9C32-1F87247A0F4C}" srcOrd="0" destOrd="0" parTransId="{C4FB3491-618C-4A4F-81A0-57705F29AC88}" sibTransId="{D9B29D60-F0B5-40DE-9C28-848143076D3D}"/>
    <dgm:cxn modelId="{112BF51A-7AEA-4DB9-A0A5-F1AA6BF84432}" srcId="{160B3189-2B4D-4EDC-8E4D-9B121D62FC21}" destId="{2E2B692F-B085-4B60-BA1D-1A7AC7804464}" srcOrd="0" destOrd="0" parTransId="{D6FD99AA-7F1E-4AC7-B4CF-CF8AB391F5BB}" sibTransId="{98F9186C-7455-4B06-8C26-4E7256B2F7F0}"/>
    <dgm:cxn modelId="{9513261F-4781-459B-BDC5-96EDBEF3509D}" srcId="{160B3189-2B4D-4EDC-8E4D-9B121D62FC21}" destId="{8487D4C4-9A0B-4179-9071-71D47E21A5B9}" srcOrd="2" destOrd="0" parTransId="{308635E3-CBA2-4592-96A0-DC56E42B0310}" sibTransId="{2E5EC6A3-80C6-4311-82C5-F386B4E63645}"/>
    <dgm:cxn modelId="{1C1E2221-CE24-4BED-98AC-4D45F22E40A8}" srcId="{160B3189-2B4D-4EDC-8E4D-9B121D62FC21}" destId="{2AF3FF61-4BF5-4590-9D13-9D7E9AA334B8}" srcOrd="1" destOrd="0" parTransId="{E7DAA898-B0F5-4FB6-B1F7-BB021024B25F}" sibTransId="{039B6D8B-CDF9-4936-84BF-9ED338DF528A}"/>
    <dgm:cxn modelId="{B91E5C25-37DF-43C0-BA1D-A9142F40A944}" type="presOf" srcId="{DA5AB3B9-26FF-4666-B9B1-14E6808F26A5}" destId="{F3959783-F813-4F34-B67A-FBC3A26D7D74}" srcOrd="0" destOrd="0" presId="urn:microsoft.com/office/officeart/2005/8/layout/lProcess3"/>
    <dgm:cxn modelId="{58D14A3F-055E-4B65-8509-E9AA5D2378E9}" type="presOf" srcId="{2AF3FF61-4BF5-4590-9D13-9D7E9AA334B8}" destId="{61621629-4D3C-4E8B-A835-092E8A084B1F}" srcOrd="0" destOrd="0" presId="urn:microsoft.com/office/officeart/2005/8/layout/lProcess3"/>
    <dgm:cxn modelId="{AB036D61-43C0-45AB-8924-BD8CD4EBFB84}" type="presOf" srcId="{160B3189-2B4D-4EDC-8E4D-9B121D62FC21}" destId="{203CF8EA-DD6E-4143-A9F4-878B5093511D}" srcOrd="0" destOrd="0" presId="urn:microsoft.com/office/officeart/2005/8/layout/lProcess3"/>
    <dgm:cxn modelId="{2A506362-59BA-4F4D-81E2-91D38DF53EF1}" type="presOf" srcId="{8487D4C4-9A0B-4179-9071-71D47E21A5B9}" destId="{961B2B22-2883-47B5-9CF5-47B5AA2FE18C}" srcOrd="0" destOrd="0" presId="urn:microsoft.com/office/officeart/2005/8/layout/lProcess3"/>
    <dgm:cxn modelId="{5A4D7362-5391-4589-A515-920AF034E865}" srcId="{2E2B692F-B085-4B60-BA1D-1A7AC7804464}" destId="{2C7FDEF8-D799-406F-B93D-DB003E357ADB}" srcOrd="2" destOrd="0" parTransId="{73D6C1AF-E6FF-46DA-A022-35E6C1D77BAF}" sibTransId="{DDADBE0E-F787-4901-85B3-42644436FA1B}"/>
    <dgm:cxn modelId="{AFE16851-C645-4563-BD37-46F4B63D5822}" srcId="{8487D4C4-9A0B-4179-9071-71D47E21A5B9}" destId="{39A1D2AC-66A9-40E7-BBDC-9CB7B4825A00}" srcOrd="0" destOrd="0" parTransId="{8FEC5190-316F-44A6-A3A2-32533C9D2641}" sibTransId="{B72AA0AA-729D-4A6F-BBD5-D8ED30D58319}"/>
    <dgm:cxn modelId="{1F417B5A-F48D-4859-B7C7-B8D7D533721F}" srcId="{2AF3FF61-4BF5-4590-9D13-9D7E9AA334B8}" destId="{850E4E61-B694-4073-BE11-8258CEE5FB38}" srcOrd="3" destOrd="0" parTransId="{367DDB01-D60E-48C4-927F-EC8DF327BD8E}" sibTransId="{33219E89-1209-46AF-A81B-5B269DD46894}"/>
    <dgm:cxn modelId="{B1E55791-BF6B-4289-87FC-FDF602635E02}" type="presOf" srcId="{D2518917-7484-47C0-8777-4342BFD1D138}" destId="{EBA7608E-730B-41D9-AF73-A3B5CBBDF8FD}" srcOrd="0" destOrd="0" presId="urn:microsoft.com/office/officeart/2005/8/layout/lProcess3"/>
    <dgm:cxn modelId="{E1BC3B9F-5758-484A-B961-CA0A2CA93B95}" srcId="{2E2B692F-B085-4B60-BA1D-1A7AC7804464}" destId="{DD0CD9CA-D387-4E66-8E1E-193BF1982BC9}" srcOrd="1" destOrd="0" parTransId="{8841133C-8B42-4E98-AC5D-C7DB88DBCF80}" sibTransId="{E342A5F9-15D8-4FEB-9769-CF482F98EB66}"/>
    <dgm:cxn modelId="{D65E3BA7-BC01-4C04-953F-49A98024F67C}" srcId="{8487D4C4-9A0B-4179-9071-71D47E21A5B9}" destId="{CA27425B-D114-426F-A806-B7C1450735C0}" srcOrd="1" destOrd="0" parTransId="{BC4DB423-E236-4DD0-905F-C85366064DD0}" sibTransId="{6EA63694-B07A-44F5-9DD6-4808EAEDF570}"/>
    <dgm:cxn modelId="{FE5265B4-380C-4869-AA8E-8E7C4A80AF5D}" type="presOf" srcId="{2C7FDEF8-D799-406F-B93D-DB003E357ADB}" destId="{ADA5CBFF-56E8-4158-92FE-CD87D1A198B9}" srcOrd="0" destOrd="0" presId="urn:microsoft.com/office/officeart/2005/8/layout/lProcess3"/>
    <dgm:cxn modelId="{3EB3D3B5-E8A5-48D6-BCB3-2F16841B4E66}" type="presOf" srcId="{FDD1BBCA-D41C-4E0F-9C49-F2BD585AAA43}" destId="{3F6F3CC8-A3A7-434B-8B6B-CCB1FB4AC2E8}" srcOrd="0" destOrd="0" presId="urn:microsoft.com/office/officeart/2005/8/layout/lProcess3"/>
    <dgm:cxn modelId="{0E55A4B9-8988-4FB4-9BDF-3FAB3432062F}" type="presOf" srcId="{39A1D2AC-66A9-40E7-BBDC-9CB7B4825A00}" destId="{89732AC4-7935-4C7D-AC3B-F4B9AF0990E7}" srcOrd="0" destOrd="0" presId="urn:microsoft.com/office/officeart/2005/8/layout/lProcess3"/>
    <dgm:cxn modelId="{E50291BF-5990-4DCF-81D1-8014F0D8909C}" type="presOf" srcId="{DD0CD9CA-D387-4E66-8E1E-193BF1982BC9}" destId="{57A17B57-7FFC-4982-BD7E-71DB58CA6204}" srcOrd="0" destOrd="0" presId="urn:microsoft.com/office/officeart/2005/8/layout/lProcess3"/>
    <dgm:cxn modelId="{88BC21C1-280B-42B5-B7DC-1F0107402FD1}" type="presOf" srcId="{2E2B692F-B085-4B60-BA1D-1A7AC7804464}" destId="{E62E0B7B-05DF-4F3F-B850-7C479F4CD184}" srcOrd="0" destOrd="0" presId="urn:microsoft.com/office/officeart/2005/8/layout/lProcess3"/>
    <dgm:cxn modelId="{F68696C5-FD23-44EB-87BC-D5C39D4FCE7B}" srcId="{2AF3FF61-4BF5-4590-9D13-9D7E9AA334B8}" destId="{68CE22BC-D38B-44A2-BDDA-16C72318FB24}" srcOrd="0" destOrd="0" parTransId="{78048FA1-FC2F-4AE6-8478-0AA29C4A52F2}" sibTransId="{F67FFDAB-6378-45BB-8E17-E2BB96D288E8}"/>
    <dgm:cxn modelId="{FD42A7C7-D536-471C-8837-B8B0B4A012B6}" srcId="{2AF3FF61-4BF5-4590-9D13-9D7E9AA334B8}" destId="{65453761-FBA9-4168-8CEA-67C82E2B3792}" srcOrd="2" destOrd="0" parTransId="{892BD9FE-0E55-4F52-86F2-067088CC2730}" sibTransId="{2A7CC16B-A71D-4121-8D4B-8780A01F17EA}"/>
    <dgm:cxn modelId="{C493E6CF-39A6-41D3-88B0-4FFC9B487532}" type="presOf" srcId="{65453761-FBA9-4168-8CEA-67C82E2B3792}" destId="{74D50588-A553-4320-86CB-82487D9ACDEA}" srcOrd="0" destOrd="0" presId="urn:microsoft.com/office/officeart/2005/8/layout/lProcess3"/>
    <dgm:cxn modelId="{24B91FD3-059C-458D-8568-80B036960905}" srcId="{2AF3FF61-4BF5-4590-9D13-9D7E9AA334B8}" destId="{DA5AB3B9-26FF-4666-B9B1-14E6808F26A5}" srcOrd="1" destOrd="0" parTransId="{888D6DD2-85F8-49ED-AB98-8A4F9480BF1A}" sibTransId="{B2E81C31-3889-410A-8A27-96DDD298957C}"/>
    <dgm:cxn modelId="{B97C28D9-9295-4A3C-B2A4-3A6D4D396272}" type="presOf" srcId="{CA27425B-D114-426F-A806-B7C1450735C0}" destId="{2358547C-5783-452E-B783-230ACCE10EDC}" srcOrd="0" destOrd="0" presId="urn:microsoft.com/office/officeart/2005/8/layout/lProcess3"/>
    <dgm:cxn modelId="{6A5F70DC-4CFA-4A17-8144-62E84F9FBA0D}" srcId="{8487D4C4-9A0B-4179-9071-71D47E21A5B9}" destId="{FDD1BBCA-D41C-4E0F-9C49-F2BD585AAA43}" srcOrd="2" destOrd="0" parTransId="{61FBB701-02ED-4922-AF00-44BF931FD397}" sibTransId="{BE94AEA9-8640-4A02-98C3-CD2EB4038F43}"/>
    <dgm:cxn modelId="{8B596BE9-1A0B-43C9-A272-E46CAA54E3C3}" type="presOf" srcId="{E14F8A5B-3C5B-45AA-8607-28A34A5CF3AC}" destId="{974CD58F-8D06-4770-80EF-060A4378CEB9}" srcOrd="0" destOrd="0" presId="urn:microsoft.com/office/officeart/2005/8/layout/lProcess3"/>
    <dgm:cxn modelId="{9A81E5FA-4D34-4EB5-AD40-AAA90835FD78}" srcId="{2E2B692F-B085-4B60-BA1D-1A7AC7804464}" destId="{D2518917-7484-47C0-8777-4342BFD1D138}" srcOrd="3" destOrd="0" parTransId="{2652A287-EC48-4E92-B882-A82632525024}" sibTransId="{6D46B345-C3FC-4A08-B372-508BA0021646}"/>
    <dgm:cxn modelId="{08A6CBFC-E58B-4A37-B9F4-4A4A4B550510}" type="presOf" srcId="{5E7194EF-444E-4C50-9C32-1F87247A0F4C}" destId="{7371EA50-A3A4-4563-A662-CDE100B802C0}" srcOrd="0" destOrd="0" presId="urn:microsoft.com/office/officeart/2005/8/layout/lProcess3"/>
    <dgm:cxn modelId="{ECD2955C-0CBA-43BA-9D19-47F4832E6A34}" type="presParOf" srcId="{203CF8EA-DD6E-4143-A9F4-878B5093511D}" destId="{D43F7781-4471-41FF-BD65-D5A7A3FA2658}" srcOrd="0" destOrd="0" presId="urn:microsoft.com/office/officeart/2005/8/layout/lProcess3"/>
    <dgm:cxn modelId="{C4A10B8F-6AFD-4B0E-B4E5-E916B281876C}" type="presParOf" srcId="{D43F7781-4471-41FF-BD65-D5A7A3FA2658}" destId="{E62E0B7B-05DF-4F3F-B850-7C479F4CD184}" srcOrd="0" destOrd="0" presId="urn:microsoft.com/office/officeart/2005/8/layout/lProcess3"/>
    <dgm:cxn modelId="{6C98A74B-CC80-4D94-BB81-C73568915611}" type="presParOf" srcId="{D43F7781-4471-41FF-BD65-D5A7A3FA2658}" destId="{328CED9A-FF19-4C7F-9B76-24F6D9C0E79D}" srcOrd="1" destOrd="0" presId="urn:microsoft.com/office/officeart/2005/8/layout/lProcess3"/>
    <dgm:cxn modelId="{F1EB2503-2793-43FC-91F9-AA1CC0C57DD1}" type="presParOf" srcId="{D43F7781-4471-41FF-BD65-D5A7A3FA2658}" destId="{7371EA50-A3A4-4563-A662-CDE100B802C0}" srcOrd="2" destOrd="0" presId="urn:microsoft.com/office/officeart/2005/8/layout/lProcess3"/>
    <dgm:cxn modelId="{E8B1AD12-375D-4A67-9F95-0F9A452A7E15}" type="presParOf" srcId="{D43F7781-4471-41FF-BD65-D5A7A3FA2658}" destId="{DF61E144-C74A-46B2-84C1-7AB7B4819DDB}" srcOrd="3" destOrd="0" presId="urn:microsoft.com/office/officeart/2005/8/layout/lProcess3"/>
    <dgm:cxn modelId="{2E591131-4FF5-4DAC-96C6-EC0C95831D51}" type="presParOf" srcId="{D43F7781-4471-41FF-BD65-D5A7A3FA2658}" destId="{57A17B57-7FFC-4982-BD7E-71DB58CA6204}" srcOrd="4" destOrd="0" presId="urn:microsoft.com/office/officeart/2005/8/layout/lProcess3"/>
    <dgm:cxn modelId="{2EC96E6C-E315-4157-BDE2-C5CDF2B556AA}" type="presParOf" srcId="{D43F7781-4471-41FF-BD65-D5A7A3FA2658}" destId="{54863432-EE31-4A0B-A7D3-035E5D4DCEDF}" srcOrd="5" destOrd="0" presId="urn:microsoft.com/office/officeart/2005/8/layout/lProcess3"/>
    <dgm:cxn modelId="{B744996C-0CD4-41AA-B21A-EE20AEF89D3C}" type="presParOf" srcId="{D43F7781-4471-41FF-BD65-D5A7A3FA2658}" destId="{ADA5CBFF-56E8-4158-92FE-CD87D1A198B9}" srcOrd="6" destOrd="0" presId="urn:microsoft.com/office/officeart/2005/8/layout/lProcess3"/>
    <dgm:cxn modelId="{25C54BB2-8FD1-4C73-8BB0-E68DE890B899}" type="presParOf" srcId="{D43F7781-4471-41FF-BD65-D5A7A3FA2658}" destId="{6C272905-FC57-43F1-ADE6-5BAF10C83FA5}" srcOrd="7" destOrd="0" presId="urn:microsoft.com/office/officeart/2005/8/layout/lProcess3"/>
    <dgm:cxn modelId="{AF68C596-305B-498F-8431-E8DA7FAF7A99}" type="presParOf" srcId="{D43F7781-4471-41FF-BD65-D5A7A3FA2658}" destId="{EBA7608E-730B-41D9-AF73-A3B5CBBDF8FD}" srcOrd="8" destOrd="0" presId="urn:microsoft.com/office/officeart/2005/8/layout/lProcess3"/>
    <dgm:cxn modelId="{CFCA0BC0-8466-46A3-BB0D-99E9654890C4}" type="presParOf" srcId="{203CF8EA-DD6E-4143-A9F4-878B5093511D}" destId="{0D6E55B6-8E7E-4924-B8F2-67A8C8274B35}" srcOrd="1" destOrd="0" presId="urn:microsoft.com/office/officeart/2005/8/layout/lProcess3"/>
    <dgm:cxn modelId="{3257A330-36D7-4070-804A-1679F1E514FA}" type="presParOf" srcId="{203CF8EA-DD6E-4143-A9F4-878B5093511D}" destId="{B6C17AB1-7678-498A-A432-9FCADEFED8A1}" srcOrd="2" destOrd="0" presId="urn:microsoft.com/office/officeart/2005/8/layout/lProcess3"/>
    <dgm:cxn modelId="{6ED7D4FB-ECB4-4514-8513-997E08AB6795}" type="presParOf" srcId="{B6C17AB1-7678-498A-A432-9FCADEFED8A1}" destId="{61621629-4D3C-4E8B-A835-092E8A084B1F}" srcOrd="0" destOrd="0" presId="urn:microsoft.com/office/officeart/2005/8/layout/lProcess3"/>
    <dgm:cxn modelId="{D78AE5BE-D931-47CE-9BE9-7EFF32BA17E2}" type="presParOf" srcId="{B6C17AB1-7678-498A-A432-9FCADEFED8A1}" destId="{3B6D8663-DCE1-4323-8817-7528798D094E}" srcOrd="1" destOrd="0" presId="urn:microsoft.com/office/officeart/2005/8/layout/lProcess3"/>
    <dgm:cxn modelId="{1AF719B7-A6B7-4023-B05E-8CF17034CF6B}" type="presParOf" srcId="{B6C17AB1-7678-498A-A432-9FCADEFED8A1}" destId="{718694C1-6C25-4453-A57B-D9E53546B456}" srcOrd="2" destOrd="0" presId="urn:microsoft.com/office/officeart/2005/8/layout/lProcess3"/>
    <dgm:cxn modelId="{C1474A3E-84DF-4A93-85E7-55130EE0697F}" type="presParOf" srcId="{B6C17AB1-7678-498A-A432-9FCADEFED8A1}" destId="{20D83258-D87B-4EB6-86FA-4C29B06C83E4}" srcOrd="3" destOrd="0" presId="urn:microsoft.com/office/officeart/2005/8/layout/lProcess3"/>
    <dgm:cxn modelId="{51978D85-BB3A-472C-B793-61A55AD7C382}" type="presParOf" srcId="{B6C17AB1-7678-498A-A432-9FCADEFED8A1}" destId="{F3959783-F813-4F34-B67A-FBC3A26D7D74}" srcOrd="4" destOrd="0" presId="urn:microsoft.com/office/officeart/2005/8/layout/lProcess3"/>
    <dgm:cxn modelId="{F689FA29-2FBA-445D-8EEB-CE32CD3956C1}" type="presParOf" srcId="{B6C17AB1-7678-498A-A432-9FCADEFED8A1}" destId="{DC160D62-4976-40F8-B2F7-B99091B62A5D}" srcOrd="5" destOrd="0" presId="urn:microsoft.com/office/officeart/2005/8/layout/lProcess3"/>
    <dgm:cxn modelId="{A23B76AE-950D-4421-9168-AB8332C1CE6E}" type="presParOf" srcId="{B6C17AB1-7678-498A-A432-9FCADEFED8A1}" destId="{74D50588-A553-4320-86CB-82487D9ACDEA}" srcOrd="6" destOrd="0" presId="urn:microsoft.com/office/officeart/2005/8/layout/lProcess3"/>
    <dgm:cxn modelId="{9E359C8F-7F7D-4492-8D04-68B949F41BC6}" type="presParOf" srcId="{B6C17AB1-7678-498A-A432-9FCADEFED8A1}" destId="{56B9618C-3949-451A-B80A-976704CA78E2}" srcOrd="7" destOrd="0" presId="urn:microsoft.com/office/officeart/2005/8/layout/lProcess3"/>
    <dgm:cxn modelId="{E9881CB4-B340-4242-A15C-697D0B9769EB}" type="presParOf" srcId="{B6C17AB1-7678-498A-A432-9FCADEFED8A1}" destId="{F1708916-BAFD-4107-89DB-22ECBFD733F4}" srcOrd="8" destOrd="0" presId="urn:microsoft.com/office/officeart/2005/8/layout/lProcess3"/>
    <dgm:cxn modelId="{4BB3ABF5-D90E-48F0-BD45-4FE5E3AEBA32}" type="presParOf" srcId="{203CF8EA-DD6E-4143-A9F4-878B5093511D}" destId="{C3F3F55E-D545-4E68-9F53-F9B4F64373A9}" srcOrd="3" destOrd="0" presId="urn:microsoft.com/office/officeart/2005/8/layout/lProcess3"/>
    <dgm:cxn modelId="{3043F69C-05E8-48B1-8D34-87C741FA2A0F}" type="presParOf" srcId="{203CF8EA-DD6E-4143-A9F4-878B5093511D}" destId="{9177BD70-AE13-49F5-BA50-E061A1F42E88}" srcOrd="4" destOrd="0" presId="urn:microsoft.com/office/officeart/2005/8/layout/lProcess3"/>
    <dgm:cxn modelId="{F84D211E-C991-4B8B-A739-24658D02475B}" type="presParOf" srcId="{9177BD70-AE13-49F5-BA50-E061A1F42E88}" destId="{961B2B22-2883-47B5-9CF5-47B5AA2FE18C}" srcOrd="0" destOrd="0" presId="urn:microsoft.com/office/officeart/2005/8/layout/lProcess3"/>
    <dgm:cxn modelId="{D950C1A7-7780-4CA8-A4A0-083BCFF52DBE}" type="presParOf" srcId="{9177BD70-AE13-49F5-BA50-E061A1F42E88}" destId="{8277D490-D3EB-4C2F-8EDF-FC2323C0D271}" srcOrd="1" destOrd="0" presId="urn:microsoft.com/office/officeart/2005/8/layout/lProcess3"/>
    <dgm:cxn modelId="{0D030C9F-F4A6-4452-B875-EBC117F241B5}" type="presParOf" srcId="{9177BD70-AE13-49F5-BA50-E061A1F42E88}" destId="{89732AC4-7935-4C7D-AC3B-F4B9AF0990E7}" srcOrd="2" destOrd="0" presId="urn:microsoft.com/office/officeart/2005/8/layout/lProcess3"/>
    <dgm:cxn modelId="{78787E8B-70E7-4952-A52E-13785B3C22BF}" type="presParOf" srcId="{9177BD70-AE13-49F5-BA50-E061A1F42E88}" destId="{2665F2EB-38D1-4676-8BD5-EAEA2EBC8E13}" srcOrd="3" destOrd="0" presId="urn:microsoft.com/office/officeart/2005/8/layout/lProcess3"/>
    <dgm:cxn modelId="{0EDA89C7-41F0-4AE1-8380-41AF803C4B44}" type="presParOf" srcId="{9177BD70-AE13-49F5-BA50-E061A1F42E88}" destId="{2358547C-5783-452E-B783-230ACCE10EDC}" srcOrd="4" destOrd="0" presId="urn:microsoft.com/office/officeart/2005/8/layout/lProcess3"/>
    <dgm:cxn modelId="{F8EF57F5-9257-468A-8DC4-77064BEFC99E}" type="presParOf" srcId="{9177BD70-AE13-49F5-BA50-E061A1F42E88}" destId="{000FDCBE-4851-4AD2-B713-72E8CD244651}" srcOrd="5" destOrd="0" presId="urn:microsoft.com/office/officeart/2005/8/layout/lProcess3"/>
    <dgm:cxn modelId="{E9F47522-1B9D-44E5-B2C0-0C7C351E8D10}" type="presParOf" srcId="{9177BD70-AE13-49F5-BA50-E061A1F42E88}" destId="{3F6F3CC8-A3A7-434B-8B6B-CCB1FB4AC2E8}" srcOrd="6" destOrd="0" presId="urn:microsoft.com/office/officeart/2005/8/layout/lProcess3"/>
    <dgm:cxn modelId="{CF92759A-E99D-48B0-B44D-F6C7DDEEC6EF}" type="presParOf" srcId="{9177BD70-AE13-49F5-BA50-E061A1F42E88}" destId="{592885D4-7B2B-46BB-9CB7-0D0B9A7E8035}" srcOrd="7" destOrd="0" presId="urn:microsoft.com/office/officeart/2005/8/layout/lProcess3"/>
    <dgm:cxn modelId="{3B0CC7F2-CB30-45D0-A96C-3B175A45A04C}" type="presParOf" srcId="{9177BD70-AE13-49F5-BA50-E061A1F42E88}" destId="{974CD58F-8D06-4770-80EF-060A4378CEB9}" srcOrd="8"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19E44A-769B-4D55-B9F8-1D9B16255511}"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69949095-387D-492A-99B7-B01EA4572E48}">
      <dgm:prSet phldrT="[Text]"/>
      <dgm:spPr>
        <a:solidFill>
          <a:schemeClr val="accent3">
            <a:lumMod val="75000"/>
          </a:schemeClr>
        </a:solidFill>
      </dgm:spPr>
      <dgm:t>
        <a:bodyPr/>
        <a:lstStyle/>
        <a:p>
          <a:r>
            <a:rPr lang="en-US" b="1" dirty="0"/>
            <a:t>Jan. 23 Superintendent’s Funding Request</a:t>
          </a:r>
        </a:p>
      </dgm:t>
    </dgm:pt>
    <dgm:pt modelId="{9AF4579E-6015-4FB6-B41F-E2D23667FE2B}" type="parTrans" cxnId="{8AA4E6FD-329B-4791-81D0-E66AAE92641E}">
      <dgm:prSet/>
      <dgm:spPr/>
      <dgm:t>
        <a:bodyPr/>
        <a:lstStyle/>
        <a:p>
          <a:endParaRPr lang="en-US"/>
        </a:p>
      </dgm:t>
    </dgm:pt>
    <dgm:pt modelId="{02C380DC-BB51-4DBC-856A-89A5E21A5DFC}" type="sibTrans" cxnId="{8AA4E6FD-329B-4791-81D0-E66AAE92641E}">
      <dgm:prSet/>
      <dgm:spPr/>
      <dgm:t>
        <a:bodyPr/>
        <a:lstStyle/>
        <a:p>
          <a:endParaRPr lang="en-US"/>
        </a:p>
      </dgm:t>
    </dgm:pt>
    <dgm:pt modelId="{B836C7D8-B44F-4FFC-8D45-183DB2302252}">
      <dgm:prSet phldrT="[Text]"/>
      <dgm:spPr/>
      <dgm:t>
        <a:bodyPr/>
        <a:lstStyle/>
        <a:p>
          <a:r>
            <a:rPr lang="en-US" dirty="0"/>
            <a:t>Jan. 28 Budget Work Session #1</a:t>
          </a:r>
        </a:p>
      </dgm:t>
    </dgm:pt>
    <dgm:pt modelId="{40CC26FF-9A56-452E-A4CF-E4E847DAF88A}" type="parTrans" cxnId="{A5307B93-BEC8-42EB-AE69-537B1FF9DA10}">
      <dgm:prSet/>
      <dgm:spPr/>
      <dgm:t>
        <a:bodyPr/>
        <a:lstStyle/>
        <a:p>
          <a:endParaRPr lang="en-US"/>
        </a:p>
      </dgm:t>
    </dgm:pt>
    <dgm:pt modelId="{BCE79DCF-568E-4B1E-8C78-507D7D5F9309}" type="sibTrans" cxnId="{A5307B93-BEC8-42EB-AE69-537B1FF9DA10}">
      <dgm:prSet/>
      <dgm:spPr/>
      <dgm:t>
        <a:bodyPr/>
        <a:lstStyle/>
        <a:p>
          <a:endParaRPr lang="en-US"/>
        </a:p>
      </dgm:t>
    </dgm:pt>
    <dgm:pt modelId="{39EDD127-A4E8-41BB-AFBF-6A37CF3AD9A0}">
      <dgm:prSet phldrT="[Text]"/>
      <dgm:spPr/>
      <dgm:t>
        <a:bodyPr/>
        <a:lstStyle/>
        <a:p>
          <a:r>
            <a:rPr lang="en-US" dirty="0"/>
            <a:t>Jan. 30 Budget Work Session #2 (Public Hearing) </a:t>
          </a:r>
        </a:p>
      </dgm:t>
    </dgm:pt>
    <dgm:pt modelId="{BF1EABC9-029B-4E33-8A7E-71D63CDDF347}" type="parTrans" cxnId="{B72E0FB2-A04B-44B1-B813-FFD723AA2AF5}">
      <dgm:prSet/>
      <dgm:spPr/>
      <dgm:t>
        <a:bodyPr/>
        <a:lstStyle/>
        <a:p>
          <a:endParaRPr lang="en-US"/>
        </a:p>
      </dgm:t>
    </dgm:pt>
    <dgm:pt modelId="{62406FE4-BF9C-4459-81BB-2AFF48A1B3EE}" type="sibTrans" cxnId="{B72E0FB2-A04B-44B1-B813-FFD723AA2AF5}">
      <dgm:prSet/>
      <dgm:spPr/>
      <dgm:t>
        <a:bodyPr/>
        <a:lstStyle/>
        <a:p>
          <a:endParaRPr lang="en-US"/>
        </a:p>
      </dgm:t>
    </dgm:pt>
    <dgm:pt modelId="{16B296BF-ACEF-4906-804A-BC4EE80CB1C6}">
      <dgm:prSet phldrT="[Text]"/>
      <dgm:spPr>
        <a:solidFill>
          <a:schemeClr val="accent3">
            <a:lumMod val="75000"/>
          </a:schemeClr>
        </a:solidFill>
      </dgm:spPr>
      <dgm:t>
        <a:bodyPr/>
        <a:lstStyle/>
        <a:p>
          <a:r>
            <a:rPr lang="en-US" b="1" dirty="0"/>
            <a:t>Feb. 4 Budget Work Session #3 (Adopt SB Request)</a:t>
          </a:r>
        </a:p>
      </dgm:t>
    </dgm:pt>
    <dgm:pt modelId="{EE3B5CB6-91E9-40BA-8FF0-EB84A0B4190C}" type="parTrans" cxnId="{CC739102-A714-45C4-B888-F8F76454486D}">
      <dgm:prSet/>
      <dgm:spPr/>
      <dgm:t>
        <a:bodyPr/>
        <a:lstStyle/>
        <a:p>
          <a:endParaRPr lang="en-US"/>
        </a:p>
      </dgm:t>
    </dgm:pt>
    <dgm:pt modelId="{79A16F72-92A2-4BE7-B2BD-0FE3CA13EAFC}" type="sibTrans" cxnId="{CC739102-A714-45C4-B888-F8F76454486D}">
      <dgm:prSet/>
      <dgm:spPr/>
      <dgm:t>
        <a:bodyPr/>
        <a:lstStyle/>
        <a:p>
          <a:endParaRPr lang="en-US"/>
        </a:p>
      </dgm:t>
    </dgm:pt>
    <dgm:pt modelId="{2ED2A3EE-D4FE-4D3D-B972-8325701E1E8C}">
      <dgm:prSet phldrT="[Text]"/>
      <dgm:spPr/>
      <dgm:t>
        <a:bodyPr/>
        <a:lstStyle/>
        <a:p>
          <a:r>
            <a:rPr lang="en-US" dirty="0"/>
            <a:t>Feb. &amp; March BOS Work Sessions</a:t>
          </a:r>
        </a:p>
      </dgm:t>
    </dgm:pt>
    <dgm:pt modelId="{34A67B6F-4FD9-42C9-B071-95F35310130C}" type="parTrans" cxnId="{97624E59-5441-4D5B-AD3E-F3EA0D23C45F}">
      <dgm:prSet/>
      <dgm:spPr/>
      <dgm:t>
        <a:bodyPr/>
        <a:lstStyle/>
        <a:p>
          <a:endParaRPr lang="en-US"/>
        </a:p>
      </dgm:t>
    </dgm:pt>
    <dgm:pt modelId="{6A200615-4457-41C9-A3DD-21BD26C3D0AE}" type="sibTrans" cxnId="{97624E59-5441-4D5B-AD3E-F3EA0D23C45F}">
      <dgm:prSet/>
      <dgm:spPr/>
      <dgm:t>
        <a:bodyPr/>
        <a:lstStyle/>
        <a:p>
          <a:endParaRPr lang="en-US"/>
        </a:p>
      </dgm:t>
    </dgm:pt>
    <dgm:pt modelId="{E538ADC1-92B2-46BA-AEE5-0F9C4BB0066E}">
      <dgm:prSet phldrT="[Text]"/>
      <dgm:spPr/>
      <dgm:t>
        <a:bodyPr/>
        <a:lstStyle/>
        <a:p>
          <a:r>
            <a:rPr lang="en-US" dirty="0"/>
            <a:t>April </a:t>
          </a:r>
          <a:br>
            <a:rPr lang="en-US" dirty="0"/>
          </a:br>
          <a:r>
            <a:rPr lang="en-US" dirty="0"/>
            <a:t>SB Work Sessions</a:t>
          </a:r>
          <a:br>
            <a:rPr lang="en-US" dirty="0"/>
          </a:br>
          <a:endParaRPr lang="en-US" dirty="0"/>
        </a:p>
      </dgm:t>
    </dgm:pt>
    <dgm:pt modelId="{5E07ECF8-8CE1-4136-8D6A-00771489885F}" type="parTrans" cxnId="{AA8C746A-836D-4362-9457-EEFAAE912BF0}">
      <dgm:prSet/>
      <dgm:spPr/>
      <dgm:t>
        <a:bodyPr/>
        <a:lstStyle/>
        <a:p>
          <a:endParaRPr lang="en-US"/>
        </a:p>
      </dgm:t>
    </dgm:pt>
    <dgm:pt modelId="{85B29FF2-7143-4CC5-8BA2-06336941269D}" type="sibTrans" cxnId="{AA8C746A-836D-4362-9457-EEFAAE912BF0}">
      <dgm:prSet/>
      <dgm:spPr/>
      <dgm:t>
        <a:bodyPr/>
        <a:lstStyle/>
        <a:p>
          <a:endParaRPr lang="en-US"/>
        </a:p>
      </dgm:t>
    </dgm:pt>
    <dgm:pt modelId="{F19C07A6-86A3-48C2-9ACC-4BB94AC461E3}">
      <dgm:prSet phldrT="[Text]"/>
      <dgm:spPr>
        <a:solidFill>
          <a:schemeClr val="accent3">
            <a:lumMod val="75000"/>
          </a:schemeClr>
        </a:solidFill>
      </dgm:spPr>
      <dgm:t>
        <a:bodyPr/>
        <a:lstStyle/>
        <a:p>
          <a:r>
            <a:rPr lang="en-US" b="1" dirty="0"/>
            <a:t>April 30 </a:t>
          </a:r>
        </a:p>
        <a:p>
          <a:r>
            <a:rPr lang="en-US" b="1" dirty="0"/>
            <a:t>Budget Adoption</a:t>
          </a:r>
        </a:p>
      </dgm:t>
    </dgm:pt>
    <dgm:pt modelId="{14AE9715-3F1F-41CB-B732-FB88CEA479F4}" type="parTrans" cxnId="{C317BBAC-A4D0-48EC-AA3D-305EA727EF0D}">
      <dgm:prSet/>
      <dgm:spPr/>
      <dgm:t>
        <a:bodyPr/>
        <a:lstStyle/>
        <a:p>
          <a:endParaRPr lang="en-US"/>
        </a:p>
      </dgm:t>
    </dgm:pt>
    <dgm:pt modelId="{D88B983C-54EB-4A63-93F1-1EB148E21F4D}" type="sibTrans" cxnId="{C317BBAC-A4D0-48EC-AA3D-305EA727EF0D}">
      <dgm:prSet/>
      <dgm:spPr/>
      <dgm:t>
        <a:bodyPr/>
        <a:lstStyle/>
        <a:p>
          <a:endParaRPr lang="en-US"/>
        </a:p>
      </dgm:t>
    </dgm:pt>
    <dgm:pt modelId="{CC537CF8-BC86-4A6D-8B08-D617AE0EFDAF}">
      <dgm:prSet phldrT="[Text]"/>
      <dgm:spPr/>
      <dgm:t>
        <a:bodyPr/>
        <a:lstStyle/>
        <a:p>
          <a:r>
            <a:rPr lang="en-US" dirty="0"/>
            <a:t>Feb. 6 Budget Work Session (tentative)</a:t>
          </a:r>
        </a:p>
      </dgm:t>
    </dgm:pt>
    <dgm:pt modelId="{F6CD858F-D017-4881-B83E-CEC8947A8CFB}" type="parTrans" cxnId="{FE0FCF78-E817-426E-8D97-BDCDB785E2A3}">
      <dgm:prSet/>
      <dgm:spPr/>
      <dgm:t>
        <a:bodyPr/>
        <a:lstStyle/>
        <a:p>
          <a:endParaRPr lang="en-US"/>
        </a:p>
      </dgm:t>
    </dgm:pt>
    <dgm:pt modelId="{0DD5FCEB-7B33-45C6-A9DE-EF9876D04DA4}" type="sibTrans" cxnId="{FE0FCF78-E817-426E-8D97-BDCDB785E2A3}">
      <dgm:prSet/>
      <dgm:spPr/>
      <dgm:t>
        <a:bodyPr/>
        <a:lstStyle/>
        <a:p>
          <a:endParaRPr lang="en-US"/>
        </a:p>
      </dgm:t>
    </dgm:pt>
    <dgm:pt modelId="{130D653F-488F-4A77-ADBE-53E6518FFF38}" type="pres">
      <dgm:prSet presAssocID="{F319E44A-769B-4D55-B9F8-1D9B16255511}" presName="Name0" presStyleCnt="0">
        <dgm:presLayoutVars>
          <dgm:dir/>
          <dgm:resizeHandles val="exact"/>
        </dgm:presLayoutVars>
      </dgm:prSet>
      <dgm:spPr/>
    </dgm:pt>
    <dgm:pt modelId="{13F60F49-A812-4693-A1E8-AC12F10EE8DC}" type="pres">
      <dgm:prSet presAssocID="{69949095-387D-492A-99B7-B01EA4572E48}" presName="node" presStyleLbl="node1" presStyleIdx="0" presStyleCnt="8">
        <dgm:presLayoutVars>
          <dgm:bulletEnabled val="1"/>
        </dgm:presLayoutVars>
      </dgm:prSet>
      <dgm:spPr/>
    </dgm:pt>
    <dgm:pt modelId="{E6AB8E09-0147-49A3-B908-0D27AA016112}" type="pres">
      <dgm:prSet presAssocID="{02C380DC-BB51-4DBC-856A-89A5E21A5DFC}" presName="sibTrans" presStyleLbl="sibTrans1D1" presStyleIdx="0" presStyleCnt="7"/>
      <dgm:spPr/>
    </dgm:pt>
    <dgm:pt modelId="{9391AA1F-24C6-4340-9EA3-6FD6076D5150}" type="pres">
      <dgm:prSet presAssocID="{02C380DC-BB51-4DBC-856A-89A5E21A5DFC}" presName="connectorText" presStyleLbl="sibTrans1D1" presStyleIdx="0" presStyleCnt="7"/>
      <dgm:spPr/>
    </dgm:pt>
    <dgm:pt modelId="{656FFDDD-A4E7-4147-BEBD-A88B4C425EC1}" type="pres">
      <dgm:prSet presAssocID="{B836C7D8-B44F-4FFC-8D45-183DB2302252}" presName="node" presStyleLbl="node1" presStyleIdx="1" presStyleCnt="8">
        <dgm:presLayoutVars>
          <dgm:bulletEnabled val="1"/>
        </dgm:presLayoutVars>
      </dgm:prSet>
      <dgm:spPr/>
    </dgm:pt>
    <dgm:pt modelId="{37649782-94AF-41EA-9A2C-38355AB7A55A}" type="pres">
      <dgm:prSet presAssocID="{BCE79DCF-568E-4B1E-8C78-507D7D5F9309}" presName="sibTrans" presStyleLbl="sibTrans1D1" presStyleIdx="1" presStyleCnt="7"/>
      <dgm:spPr/>
    </dgm:pt>
    <dgm:pt modelId="{E63C242A-8DEC-46D0-A793-C00AB8816D8C}" type="pres">
      <dgm:prSet presAssocID="{BCE79DCF-568E-4B1E-8C78-507D7D5F9309}" presName="connectorText" presStyleLbl="sibTrans1D1" presStyleIdx="1" presStyleCnt="7"/>
      <dgm:spPr/>
    </dgm:pt>
    <dgm:pt modelId="{2EECD122-3E21-4225-A73D-8729D205ED6D}" type="pres">
      <dgm:prSet presAssocID="{39EDD127-A4E8-41BB-AFBF-6A37CF3AD9A0}" presName="node" presStyleLbl="node1" presStyleIdx="2" presStyleCnt="8">
        <dgm:presLayoutVars>
          <dgm:bulletEnabled val="1"/>
        </dgm:presLayoutVars>
      </dgm:prSet>
      <dgm:spPr/>
    </dgm:pt>
    <dgm:pt modelId="{0EBC1313-9F64-4DBA-83FE-B6F9246D698A}" type="pres">
      <dgm:prSet presAssocID="{62406FE4-BF9C-4459-81BB-2AFF48A1B3EE}" presName="sibTrans" presStyleLbl="sibTrans1D1" presStyleIdx="2" presStyleCnt="7"/>
      <dgm:spPr/>
    </dgm:pt>
    <dgm:pt modelId="{9FB677A3-46D0-4E21-A975-A3BDB3D07839}" type="pres">
      <dgm:prSet presAssocID="{62406FE4-BF9C-4459-81BB-2AFF48A1B3EE}" presName="connectorText" presStyleLbl="sibTrans1D1" presStyleIdx="2" presStyleCnt="7"/>
      <dgm:spPr/>
    </dgm:pt>
    <dgm:pt modelId="{A36A0FDA-E45B-4E82-8BAC-9D0E2A6E45E4}" type="pres">
      <dgm:prSet presAssocID="{16B296BF-ACEF-4906-804A-BC4EE80CB1C6}" presName="node" presStyleLbl="node1" presStyleIdx="3" presStyleCnt="8">
        <dgm:presLayoutVars>
          <dgm:bulletEnabled val="1"/>
        </dgm:presLayoutVars>
      </dgm:prSet>
      <dgm:spPr/>
    </dgm:pt>
    <dgm:pt modelId="{C6111EC2-C3B8-4D72-A478-F9AA08E7E264}" type="pres">
      <dgm:prSet presAssocID="{79A16F72-92A2-4BE7-B2BD-0FE3CA13EAFC}" presName="sibTrans" presStyleLbl="sibTrans1D1" presStyleIdx="3" presStyleCnt="7"/>
      <dgm:spPr/>
    </dgm:pt>
    <dgm:pt modelId="{15156157-838C-45AC-B5DB-70F5C2ACBE60}" type="pres">
      <dgm:prSet presAssocID="{79A16F72-92A2-4BE7-B2BD-0FE3CA13EAFC}" presName="connectorText" presStyleLbl="sibTrans1D1" presStyleIdx="3" presStyleCnt="7"/>
      <dgm:spPr/>
    </dgm:pt>
    <dgm:pt modelId="{6DBED222-2F41-4401-A0C2-3B47DD38CD02}" type="pres">
      <dgm:prSet presAssocID="{CC537CF8-BC86-4A6D-8B08-D617AE0EFDAF}" presName="node" presStyleLbl="node1" presStyleIdx="4" presStyleCnt="8">
        <dgm:presLayoutVars>
          <dgm:bulletEnabled val="1"/>
        </dgm:presLayoutVars>
      </dgm:prSet>
      <dgm:spPr/>
    </dgm:pt>
    <dgm:pt modelId="{198AE6C8-93E6-4157-BD28-0B9996EE3C52}" type="pres">
      <dgm:prSet presAssocID="{0DD5FCEB-7B33-45C6-A9DE-EF9876D04DA4}" presName="sibTrans" presStyleLbl="sibTrans1D1" presStyleIdx="4" presStyleCnt="7"/>
      <dgm:spPr/>
    </dgm:pt>
    <dgm:pt modelId="{FA8195D2-B963-4302-AB53-F22792295031}" type="pres">
      <dgm:prSet presAssocID="{0DD5FCEB-7B33-45C6-A9DE-EF9876D04DA4}" presName="connectorText" presStyleLbl="sibTrans1D1" presStyleIdx="4" presStyleCnt="7"/>
      <dgm:spPr/>
    </dgm:pt>
    <dgm:pt modelId="{BCF0FEAC-6E96-4449-B96A-7356AD334F3B}" type="pres">
      <dgm:prSet presAssocID="{2ED2A3EE-D4FE-4D3D-B972-8325701E1E8C}" presName="node" presStyleLbl="node1" presStyleIdx="5" presStyleCnt="8">
        <dgm:presLayoutVars>
          <dgm:bulletEnabled val="1"/>
        </dgm:presLayoutVars>
      </dgm:prSet>
      <dgm:spPr/>
    </dgm:pt>
    <dgm:pt modelId="{1F19BA88-F93C-4BAC-92CF-E76B5AC8C646}" type="pres">
      <dgm:prSet presAssocID="{6A200615-4457-41C9-A3DD-21BD26C3D0AE}" presName="sibTrans" presStyleLbl="sibTrans1D1" presStyleIdx="5" presStyleCnt="7"/>
      <dgm:spPr/>
    </dgm:pt>
    <dgm:pt modelId="{616F04DE-E40E-460F-A98F-0DCB00B718D0}" type="pres">
      <dgm:prSet presAssocID="{6A200615-4457-41C9-A3DD-21BD26C3D0AE}" presName="connectorText" presStyleLbl="sibTrans1D1" presStyleIdx="5" presStyleCnt="7"/>
      <dgm:spPr/>
    </dgm:pt>
    <dgm:pt modelId="{724B373E-29BF-432A-8561-1FF94ED7D8EA}" type="pres">
      <dgm:prSet presAssocID="{E538ADC1-92B2-46BA-AEE5-0F9C4BB0066E}" presName="node" presStyleLbl="node1" presStyleIdx="6" presStyleCnt="8" custLinFactNeighborX="363">
        <dgm:presLayoutVars>
          <dgm:bulletEnabled val="1"/>
        </dgm:presLayoutVars>
      </dgm:prSet>
      <dgm:spPr/>
    </dgm:pt>
    <dgm:pt modelId="{249A8274-CDF9-41E9-8569-F52079F6CC0A}" type="pres">
      <dgm:prSet presAssocID="{85B29FF2-7143-4CC5-8BA2-06336941269D}" presName="sibTrans" presStyleLbl="sibTrans1D1" presStyleIdx="6" presStyleCnt="7"/>
      <dgm:spPr/>
    </dgm:pt>
    <dgm:pt modelId="{DE7A2D57-2273-4837-8D3E-E8721C60BACA}" type="pres">
      <dgm:prSet presAssocID="{85B29FF2-7143-4CC5-8BA2-06336941269D}" presName="connectorText" presStyleLbl="sibTrans1D1" presStyleIdx="6" presStyleCnt="7"/>
      <dgm:spPr/>
    </dgm:pt>
    <dgm:pt modelId="{7247FB7B-284B-4FC6-9D7A-AB250776CC2D}" type="pres">
      <dgm:prSet presAssocID="{F19C07A6-86A3-48C2-9ACC-4BB94AC461E3}" presName="node" presStyleLbl="node1" presStyleIdx="7" presStyleCnt="8">
        <dgm:presLayoutVars>
          <dgm:bulletEnabled val="1"/>
        </dgm:presLayoutVars>
      </dgm:prSet>
      <dgm:spPr/>
    </dgm:pt>
  </dgm:ptLst>
  <dgm:cxnLst>
    <dgm:cxn modelId="{CC739102-A714-45C4-B888-F8F76454486D}" srcId="{F319E44A-769B-4D55-B9F8-1D9B16255511}" destId="{16B296BF-ACEF-4906-804A-BC4EE80CB1C6}" srcOrd="3" destOrd="0" parTransId="{EE3B5CB6-91E9-40BA-8FF0-EB84A0B4190C}" sibTransId="{79A16F72-92A2-4BE7-B2BD-0FE3CA13EAFC}"/>
    <dgm:cxn modelId="{24A9740A-9735-45DF-B4A2-6CE0051E9B68}" type="presOf" srcId="{BCE79DCF-568E-4B1E-8C78-507D7D5F9309}" destId="{37649782-94AF-41EA-9A2C-38355AB7A55A}" srcOrd="0" destOrd="0" presId="urn:microsoft.com/office/officeart/2005/8/layout/bProcess3"/>
    <dgm:cxn modelId="{81B4C40A-37D3-4F8C-9AD4-A4BD55DCD1AE}" type="presOf" srcId="{85B29FF2-7143-4CC5-8BA2-06336941269D}" destId="{249A8274-CDF9-41E9-8569-F52079F6CC0A}" srcOrd="0" destOrd="0" presId="urn:microsoft.com/office/officeart/2005/8/layout/bProcess3"/>
    <dgm:cxn modelId="{8538DE3A-38BD-457A-B56C-287C45CF2ABB}" type="presOf" srcId="{0DD5FCEB-7B33-45C6-A9DE-EF9876D04DA4}" destId="{198AE6C8-93E6-4157-BD28-0B9996EE3C52}" srcOrd="0" destOrd="0" presId="urn:microsoft.com/office/officeart/2005/8/layout/bProcess3"/>
    <dgm:cxn modelId="{0C6F4E64-5946-4966-AB43-175998CFC21D}" type="presOf" srcId="{B836C7D8-B44F-4FFC-8D45-183DB2302252}" destId="{656FFDDD-A4E7-4147-BEBD-A88B4C425EC1}" srcOrd="0" destOrd="0" presId="urn:microsoft.com/office/officeart/2005/8/layout/bProcess3"/>
    <dgm:cxn modelId="{45BCB044-B3CF-4171-A7FC-3B76AAB15A6C}" type="presOf" srcId="{16B296BF-ACEF-4906-804A-BC4EE80CB1C6}" destId="{A36A0FDA-E45B-4E82-8BAC-9D0E2A6E45E4}" srcOrd="0" destOrd="0" presId="urn:microsoft.com/office/officeart/2005/8/layout/bProcess3"/>
    <dgm:cxn modelId="{D2BD4647-4C25-49B5-9D83-4E6249022473}" type="presOf" srcId="{E538ADC1-92B2-46BA-AEE5-0F9C4BB0066E}" destId="{724B373E-29BF-432A-8561-1FF94ED7D8EA}" srcOrd="0" destOrd="0" presId="urn:microsoft.com/office/officeart/2005/8/layout/bProcess3"/>
    <dgm:cxn modelId="{23782C69-EAF3-4454-BA1B-883D21FFA51A}" type="presOf" srcId="{6A200615-4457-41C9-A3DD-21BD26C3D0AE}" destId="{1F19BA88-F93C-4BAC-92CF-E76B5AC8C646}" srcOrd="0" destOrd="0" presId="urn:microsoft.com/office/officeart/2005/8/layout/bProcess3"/>
    <dgm:cxn modelId="{AA8C746A-836D-4362-9457-EEFAAE912BF0}" srcId="{F319E44A-769B-4D55-B9F8-1D9B16255511}" destId="{E538ADC1-92B2-46BA-AEE5-0F9C4BB0066E}" srcOrd="6" destOrd="0" parTransId="{5E07ECF8-8CE1-4136-8D6A-00771489885F}" sibTransId="{85B29FF2-7143-4CC5-8BA2-06336941269D}"/>
    <dgm:cxn modelId="{6811BA6D-CF7F-4DEE-911C-BFB551212F25}" type="presOf" srcId="{6A200615-4457-41C9-A3DD-21BD26C3D0AE}" destId="{616F04DE-E40E-460F-A98F-0DCB00B718D0}" srcOrd="1" destOrd="0" presId="urn:microsoft.com/office/officeart/2005/8/layout/bProcess3"/>
    <dgm:cxn modelId="{0831F86E-F55E-4479-ADD6-1C2276A8EE58}" type="presOf" srcId="{69949095-387D-492A-99B7-B01EA4572E48}" destId="{13F60F49-A812-4693-A1E8-AC12F10EE8DC}" srcOrd="0" destOrd="0" presId="urn:microsoft.com/office/officeart/2005/8/layout/bProcess3"/>
    <dgm:cxn modelId="{FE0FCF78-E817-426E-8D97-BDCDB785E2A3}" srcId="{F319E44A-769B-4D55-B9F8-1D9B16255511}" destId="{CC537CF8-BC86-4A6D-8B08-D617AE0EFDAF}" srcOrd="4" destOrd="0" parTransId="{F6CD858F-D017-4881-B83E-CEC8947A8CFB}" sibTransId="{0DD5FCEB-7B33-45C6-A9DE-EF9876D04DA4}"/>
    <dgm:cxn modelId="{97624E59-5441-4D5B-AD3E-F3EA0D23C45F}" srcId="{F319E44A-769B-4D55-B9F8-1D9B16255511}" destId="{2ED2A3EE-D4FE-4D3D-B972-8325701E1E8C}" srcOrd="5" destOrd="0" parTransId="{34A67B6F-4FD9-42C9-B071-95F35310130C}" sibTransId="{6A200615-4457-41C9-A3DD-21BD26C3D0AE}"/>
    <dgm:cxn modelId="{5FFFA759-6A6D-49EF-BA10-0F6FE182E84C}" type="presOf" srcId="{62406FE4-BF9C-4459-81BB-2AFF48A1B3EE}" destId="{9FB677A3-46D0-4E21-A975-A3BDB3D07839}" srcOrd="1" destOrd="0" presId="urn:microsoft.com/office/officeart/2005/8/layout/bProcess3"/>
    <dgm:cxn modelId="{932BD97A-B2C1-46DA-900A-9B6146D8BC83}" type="presOf" srcId="{2ED2A3EE-D4FE-4D3D-B972-8325701E1E8C}" destId="{BCF0FEAC-6E96-4449-B96A-7356AD334F3B}" srcOrd="0" destOrd="0" presId="urn:microsoft.com/office/officeart/2005/8/layout/bProcess3"/>
    <dgm:cxn modelId="{8FAA067F-860B-44AB-8971-B156D8889426}" type="presOf" srcId="{85B29FF2-7143-4CC5-8BA2-06336941269D}" destId="{DE7A2D57-2273-4837-8D3E-E8721C60BACA}" srcOrd="1" destOrd="0" presId="urn:microsoft.com/office/officeart/2005/8/layout/bProcess3"/>
    <dgm:cxn modelId="{EFDFBC89-7AA9-45CB-8197-A23A20E3CC4A}" type="presOf" srcId="{CC537CF8-BC86-4A6D-8B08-D617AE0EFDAF}" destId="{6DBED222-2F41-4401-A0C2-3B47DD38CD02}" srcOrd="0" destOrd="0" presId="urn:microsoft.com/office/officeart/2005/8/layout/bProcess3"/>
    <dgm:cxn modelId="{21CA6791-9F25-4F90-908E-E1D5AE82094C}" type="presOf" srcId="{F19C07A6-86A3-48C2-9ACC-4BB94AC461E3}" destId="{7247FB7B-284B-4FC6-9D7A-AB250776CC2D}" srcOrd="0" destOrd="0" presId="urn:microsoft.com/office/officeart/2005/8/layout/bProcess3"/>
    <dgm:cxn modelId="{A5307B93-BEC8-42EB-AE69-537B1FF9DA10}" srcId="{F319E44A-769B-4D55-B9F8-1D9B16255511}" destId="{B836C7D8-B44F-4FFC-8D45-183DB2302252}" srcOrd="1" destOrd="0" parTransId="{40CC26FF-9A56-452E-A4CF-E4E847DAF88A}" sibTransId="{BCE79DCF-568E-4B1E-8C78-507D7D5F9309}"/>
    <dgm:cxn modelId="{F849FC95-885B-4D0B-A1D2-56259D3A42F4}" type="presOf" srcId="{62406FE4-BF9C-4459-81BB-2AFF48A1B3EE}" destId="{0EBC1313-9F64-4DBA-83FE-B6F9246D698A}" srcOrd="0" destOrd="0" presId="urn:microsoft.com/office/officeart/2005/8/layout/bProcess3"/>
    <dgm:cxn modelId="{C317BBAC-A4D0-48EC-AA3D-305EA727EF0D}" srcId="{F319E44A-769B-4D55-B9F8-1D9B16255511}" destId="{F19C07A6-86A3-48C2-9ACC-4BB94AC461E3}" srcOrd="7" destOrd="0" parTransId="{14AE9715-3F1F-41CB-B732-FB88CEA479F4}" sibTransId="{D88B983C-54EB-4A63-93F1-1EB148E21F4D}"/>
    <dgm:cxn modelId="{B72E0FB2-A04B-44B1-B813-FFD723AA2AF5}" srcId="{F319E44A-769B-4D55-B9F8-1D9B16255511}" destId="{39EDD127-A4E8-41BB-AFBF-6A37CF3AD9A0}" srcOrd="2" destOrd="0" parTransId="{BF1EABC9-029B-4E33-8A7E-71D63CDDF347}" sibTransId="{62406FE4-BF9C-4459-81BB-2AFF48A1B3EE}"/>
    <dgm:cxn modelId="{338E06B3-1985-4549-867A-B9A3150B0774}" type="presOf" srcId="{BCE79DCF-568E-4B1E-8C78-507D7D5F9309}" destId="{E63C242A-8DEC-46D0-A793-C00AB8816D8C}" srcOrd="1" destOrd="0" presId="urn:microsoft.com/office/officeart/2005/8/layout/bProcess3"/>
    <dgm:cxn modelId="{BE925ABD-CF6B-4123-98E6-40E0969D303D}" type="presOf" srcId="{F319E44A-769B-4D55-B9F8-1D9B16255511}" destId="{130D653F-488F-4A77-ADBE-53E6518FFF38}" srcOrd="0" destOrd="0" presId="urn:microsoft.com/office/officeart/2005/8/layout/bProcess3"/>
    <dgm:cxn modelId="{75270EDA-83D4-4AF6-A26F-B336CE954609}" type="presOf" srcId="{02C380DC-BB51-4DBC-856A-89A5E21A5DFC}" destId="{E6AB8E09-0147-49A3-B908-0D27AA016112}" srcOrd="0" destOrd="0" presId="urn:microsoft.com/office/officeart/2005/8/layout/bProcess3"/>
    <dgm:cxn modelId="{BFC7C2EA-8B4B-459A-9414-4458BA8B2D84}" type="presOf" srcId="{79A16F72-92A2-4BE7-B2BD-0FE3CA13EAFC}" destId="{C6111EC2-C3B8-4D72-A478-F9AA08E7E264}" srcOrd="0" destOrd="0" presId="urn:microsoft.com/office/officeart/2005/8/layout/bProcess3"/>
    <dgm:cxn modelId="{6B8187ED-6860-4279-A021-4F95D2DC0753}" type="presOf" srcId="{39EDD127-A4E8-41BB-AFBF-6A37CF3AD9A0}" destId="{2EECD122-3E21-4225-A73D-8729D205ED6D}" srcOrd="0" destOrd="0" presId="urn:microsoft.com/office/officeart/2005/8/layout/bProcess3"/>
    <dgm:cxn modelId="{7F88FDEE-E4A2-4067-9B35-4BD683C3524A}" type="presOf" srcId="{0DD5FCEB-7B33-45C6-A9DE-EF9876D04DA4}" destId="{FA8195D2-B963-4302-AB53-F22792295031}" srcOrd="1" destOrd="0" presId="urn:microsoft.com/office/officeart/2005/8/layout/bProcess3"/>
    <dgm:cxn modelId="{612AF9F7-BB87-46AB-B8E6-BB807875CEC9}" type="presOf" srcId="{79A16F72-92A2-4BE7-B2BD-0FE3CA13EAFC}" destId="{15156157-838C-45AC-B5DB-70F5C2ACBE60}" srcOrd="1" destOrd="0" presId="urn:microsoft.com/office/officeart/2005/8/layout/bProcess3"/>
    <dgm:cxn modelId="{55AD2EFB-E16D-4E6B-BECB-28433FDCFAE8}" type="presOf" srcId="{02C380DC-BB51-4DBC-856A-89A5E21A5DFC}" destId="{9391AA1F-24C6-4340-9EA3-6FD6076D5150}" srcOrd="1" destOrd="0" presId="urn:microsoft.com/office/officeart/2005/8/layout/bProcess3"/>
    <dgm:cxn modelId="{8AA4E6FD-329B-4791-81D0-E66AAE92641E}" srcId="{F319E44A-769B-4D55-B9F8-1D9B16255511}" destId="{69949095-387D-492A-99B7-B01EA4572E48}" srcOrd="0" destOrd="0" parTransId="{9AF4579E-6015-4FB6-B41F-E2D23667FE2B}" sibTransId="{02C380DC-BB51-4DBC-856A-89A5E21A5DFC}"/>
    <dgm:cxn modelId="{F88349AF-00CD-46F1-9D1A-E4B1267864F2}" type="presParOf" srcId="{130D653F-488F-4A77-ADBE-53E6518FFF38}" destId="{13F60F49-A812-4693-A1E8-AC12F10EE8DC}" srcOrd="0" destOrd="0" presId="urn:microsoft.com/office/officeart/2005/8/layout/bProcess3"/>
    <dgm:cxn modelId="{C397B5F4-1BBB-4D2F-9F77-ACBDCAEBBE5F}" type="presParOf" srcId="{130D653F-488F-4A77-ADBE-53E6518FFF38}" destId="{E6AB8E09-0147-49A3-B908-0D27AA016112}" srcOrd="1" destOrd="0" presId="urn:microsoft.com/office/officeart/2005/8/layout/bProcess3"/>
    <dgm:cxn modelId="{BC06C9B3-6890-4B2F-9E0E-BDD60D8C1F5A}" type="presParOf" srcId="{E6AB8E09-0147-49A3-B908-0D27AA016112}" destId="{9391AA1F-24C6-4340-9EA3-6FD6076D5150}" srcOrd="0" destOrd="0" presId="urn:microsoft.com/office/officeart/2005/8/layout/bProcess3"/>
    <dgm:cxn modelId="{AFB06FEE-0AEC-43EE-9D67-B3445182E2B7}" type="presParOf" srcId="{130D653F-488F-4A77-ADBE-53E6518FFF38}" destId="{656FFDDD-A4E7-4147-BEBD-A88B4C425EC1}" srcOrd="2" destOrd="0" presId="urn:microsoft.com/office/officeart/2005/8/layout/bProcess3"/>
    <dgm:cxn modelId="{5CD3615B-1634-447B-956A-AC6B743F856F}" type="presParOf" srcId="{130D653F-488F-4A77-ADBE-53E6518FFF38}" destId="{37649782-94AF-41EA-9A2C-38355AB7A55A}" srcOrd="3" destOrd="0" presId="urn:microsoft.com/office/officeart/2005/8/layout/bProcess3"/>
    <dgm:cxn modelId="{3622FAD3-2053-4600-8F65-AD101AB69F2D}" type="presParOf" srcId="{37649782-94AF-41EA-9A2C-38355AB7A55A}" destId="{E63C242A-8DEC-46D0-A793-C00AB8816D8C}" srcOrd="0" destOrd="0" presId="urn:microsoft.com/office/officeart/2005/8/layout/bProcess3"/>
    <dgm:cxn modelId="{430B1AFE-B7C0-4060-8C46-3F2711C0ABCA}" type="presParOf" srcId="{130D653F-488F-4A77-ADBE-53E6518FFF38}" destId="{2EECD122-3E21-4225-A73D-8729D205ED6D}" srcOrd="4" destOrd="0" presId="urn:microsoft.com/office/officeart/2005/8/layout/bProcess3"/>
    <dgm:cxn modelId="{CB07EDB1-35F3-4552-A5F7-534361939C4D}" type="presParOf" srcId="{130D653F-488F-4A77-ADBE-53E6518FFF38}" destId="{0EBC1313-9F64-4DBA-83FE-B6F9246D698A}" srcOrd="5" destOrd="0" presId="urn:microsoft.com/office/officeart/2005/8/layout/bProcess3"/>
    <dgm:cxn modelId="{2E7B0069-88C3-404B-B5F3-963227F8FA92}" type="presParOf" srcId="{0EBC1313-9F64-4DBA-83FE-B6F9246D698A}" destId="{9FB677A3-46D0-4E21-A975-A3BDB3D07839}" srcOrd="0" destOrd="0" presId="urn:microsoft.com/office/officeart/2005/8/layout/bProcess3"/>
    <dgm:cxn modelId="{75C69A06-018E-4124-BAAC-578B2E2E8C7D}" type="presParOf" srcId="{130D653F-488F-4A77-ADBE-53E6518FFF38}" destId="{A36A0FDA-E45B-4E82-8BAC-9D0E2A6E45E4}" srcOrd="6" destOrd="0" presId="urn:microsoft.com/office/officeart/2005/8/layout/bProcess3"/>
    <dgm:cxn modelId="{20405342-5207-413F-ADEA-F183B06A519D}" type="presParOf" srcId="{130D653F-488F-4A77-ADBE-53E6518FFF38}" destId="{C6111EC2-C3B8-4D72-A478-F9AA08E7E264}" srcOrd="7" destOrd="0" presId="urn:microsoft.com/office/officeart/2005/8/layout/bProcess3"/>
    <dgm:cxn modelId="{5F01F8A2-7B00-48DD-BF29-07B1A3E391EE}" type="presParOf" srcId="{C6111EC2-C3B8-4D72-A478-F9AA08E7E264}" destId="{15156157-838C-45AC-B5DB-70F5C2ACBE60}" srcOrd="0" destOrd="0" presId="urn:microsoft.com/office/officeart/2005/8/layout/bProcess3"/>
    <dgm:cxn modelId="{1F0D3070-E560-4BF6-84F6-2F50CEB8CFEF}" type="presParOf" srcId="{130D653F-488F-4A77-ADBE-53E6518FFF38}" destId="{6DBED222-2F41-4401-A0C2-3B47DD38CD02}" srcOrd="8" destOrd="0" presId="urn:microsoft.com/office/officeart/2005/8/layout/bProcess3"/>
    <dgm:cxn modelId="{939ED47B-B8F3-4945-BC20-0BF93DC22841}" type="presParOf" srcId="{130D653F-488F-4A77-ADBE-53E6518FFF38}" destId="{198AE6C8-93E6-4157-BD28-0B9996EE3C52}" srcOrd="9" destOrd="0" presId="urn:microsoft.com/office/officeart/2005/8/layout/bProcess3"/>
    <dgm:cxn modelId="{A7B77439-A5C6-41A2-A7E9-6B9D84FD1FEC}" type="presParOf" srcId="{198AE6C8-93E6-4157-BD28-0B9996EE3C52}" destId="{FA8195D2-B963-4302-AB53-F22792295031}" srcOrd="0" destOrd="0" presId="urn:microsoft.com/office/officeart/2005/8/layout/bProcess3"/>
    <dgm:cxn modelId="{66B66805-AF5D-4168-9031-C3BD9C4C5B61}" type="presParOf" srcId="{130D653F-488F-4A77-ADBE-53E6518FFF38}" destId="{BCF0FEAC-6E96-4449-B96A-7356AD334F3B}" srcOrd="10" destOrd="0" presId="urn:microsoft.com/office/officeart/2005/8/layout/bProcess3"/>
    <dgm:cxn modelId="{FA21FDED-7414-42D2-BE12-AC5C85868DFE}" type="presParOf" srcId="{130D653F-488F-4A77-ADBE-53E6518FFF38}" destId="{1F19BA88-F93C-4BAC-92CF-E76B5AC8C646}" srcOrd="11" destOrd="0" presId="urn:microsoft.com/office/officeart/2005/8/layout/bProcess3"/>
    <dgm:cxn modelId="{85FC0733-EAA3-48C9-8FA6-C3ECAE6B8EFB}" type="presParOf" srcId="{1F19BA88-F93C-4BAC-92CF-E76B5AC8C646}" destId="{616F04DE-E40E-460F-A98F-0DCB00B718D0}" srcOrd="0" destOrd="0" presId="urn:microsoft.com/office/officeart/2005/8/layout/bProcess3"/>
    <dgm:cxn modelId="{E76FFFCE-B54F-4C4B-B5D3-3A35F77E8E5C}" type="presParOf" srcId="{130D653F-488F-4A77-ADBE-53E6518FFF38}" destId="{724B373E-29BF-432A-8561-1FF94ED7D8EA}" srcOrd="12" destOrd="0" presId="urn:microsoft.com/office/officeart/2005/8/layout/bProcess3"/>
    <dgm:cxn modelId="{CC026104-06C3-4A1B-9C7F-03F3D1CC8747}" type="presParOf" srcId="{130D653F-488F-4A77-ADBE-53E6518FFF38}" destId="{249A8274-CDF9-41E9-8569-F52079F6CC0A}" srcOrd="13" destOrd="0" presId="urn:microsoft.com/office/officeart/2005/8/layout/bProcess3"/>
    <dgm:cxn modelId="{3FCC8E03-7072-4987-9C43-6FA61FA790F3}" type="presParOf" srcId="{249A8274-CDF9-41E9-8569-F52079F6CC0A}" destId="{DE7A2D57-2273-4837-8D3E-E8721C60BACA}" srcOrd="0" destOrd="0" presId="urn:microsoft.com/office/officeart/2005/8/layout/bProcess3"/>
    <dgm:cxn modelId="{696D8BF9-58F2-4905-BFB3-AB573C9753E3}" type="presParOf" srcId="{130D653F-488F-4A77-ADBE-53E6518FFF38}" destId="{7247FB7B-284B-4FC6-9D7A-AB250776CC2D}" srcOrd="1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2E0B7B-05DF-4F3F-B850-7C479F4CD184}">
      <dsp:nvSpPr>
        <dsp:cNvPr id="0" name=""/>
        <dsp:cNvSpPr/>
      </dsp:nvSpPr>
      <dsp:spPr>
        <a:xfrm>
          <a:off x="1201" y="851771"/>
          <a:ext cx="2398549" cy="95941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en-US" sz="1900" kern="1200" dirty="0"/>
            <a:t>Staff &amp; Community</a:t>
          </a:r>
        </a:p>
      </dsp:txBody>
      <dsp:txXfrm>
        <a:off x="480911" y="851771"/>
        <a:ext cx="1439130" cy="959419"/>
      </dsp:txXfrm>
    </dsp:sp>
    <dsp:sp modelId="{7371EA50-A3A4-4563-A662-CDE100B802C0}">
      <dsp:nvSpPr>
        <dsp:cNvPr id="0" name=""/>
        <dsp:cNvSpPr/>
      </dsp:nvSpPr>
      <dsp:spPr>
        <a:xfrm>
          <a:off x="2087938" y="933321"/>
          <a:ext cx="1990795" cy="796318"/>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dirty="0"/>
            <a:t>Staff Call for Proposals</a:t>
          </a:r>
        </a:p>
      </dsp:txBody>
      <dsp:txXfrm>
        <a:off x="2486097" y="933321"/>
        <a:ext cx="1194477" cy="796318"/>
      </dsp:txXfrm>
    </dsp:sp>
    <dsp:sp modelId="{57A17B57-7FFC-4982-BD7E-71DB58CA6204}">
      <dsp:nvSpPr>
        <dsp:cNvPr id="0" name=""/>
        <dsp:cNvSpPr/>
      </dsp:nvSpPr>
      <dsp:spPr>
        <a:xfrm>
          <a:off x="3800023" y="933321"/>
          <a:ext cx="1990795" cy="796318"/>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dirty="0"/>
            <a:t>Cabinet Prioritization</a:t>
          </a:r>
        </a:p>
      </dsp:txBody>
      <dsp:txXfrm>
        <a:off x="4198182" y="933321"/>
        <a:ext cx="1194477" cy="796318"/>
      </dsp:txXfrm>
    </dsp:sp>
    <dsp:sp modelId="{ADA5CBFF-56E8-4158-92FE-CD87D1A198B9}">
      <dsp:nvSpPr>
        <dsp:cNvPr id="0" name=""/>
        <dsp:cNvSpPr/>
      </dsp:nvSpPr>
      <dsp:spPr>
        <a:xfrm>
          <a:off x="5512107" y="933321"/>
          <a:ext cx="1990795" cy="796318"/>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dirty="0"/>
            <a:t>Community Check -ins</a:t>
          </a:r>
        </a:p>
      </dsp:txBody>
      <dsp:txXfrm>
        <a:off x="5910266" y="933321"/>
        <a:ext cx="1194477" cy="796318"/>
      </dsp:txXfrm>
    </dsp:sp>
    <dsp:sp modelId="{EBA7608E-730B-41D9-AF73-A3B5CBBDF8FD}">
      <dsp:nvSpPr>
        <dsp:cNvPr id="0" name=""/>
        <dsp:cNvSpPr/>
      </dsp:nvSpPr>
      <dsp:spPr>
        <a:xfrm>
          <a:off x="7224192" y="933321"/>
          <a:ext cx="1990795" cy="796318"/>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dirty="0"/>
            <a:t>Satisfaction Survey</a:t>
          </a:r>
        </a:p>
      </dsp:txBody>
      <dsp:txXfrm>
        <a:off x="7622351" y="933321"/>
        <a:ext cx="1194477" cy="796318"/>
      </dsp:txXfrm>
    </dsp:sp>
    <dsp:sp modelId="{61621629-4D3C-4E8B-A835-092E8A084B1F}">
      <dsp:nvSpPr>
        <dsp:cNvPr id="0" name=""/>
        <dsp:cNvSpPr/>
      </dsp:nvSpPr>
      <dsp:spPr>
        <a:xfrm>
          <a:off x="1201" y="1945509"/>
          <a:ext cx="2398549" cy="95941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en-US" sz="1900" kern="1200" dirty="0"/>
            <a:t>Advisory Committee Feedback</a:t>
          </a:r>
        </a:p>
      </dsp:txBody>
      <dsp:txXfrm>
        <a:off x="480911" y="1945509"/>
        <a:ext cx="1439130" cy="959419"/>
      </dsp:txXfrm>
    </dsp:sp>
    <dsp:sp modelId="{718694C1-6C25-4453-A57B-D9E53546B456}">
      <dsp:nvSpPr>
        <dsp:cNvPr id="0" name=""/>
        <dsp:cNvSpPr/>
      </dsp:nvSpPr>
      <dsp:spPr>
        <a:xfrm>
          <a:off x="2087938" y="2027060"/>
          <a:ext cx="1990795" cy="796318"/>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dirty="0"/>
            <a:t>Budget Advisory</a:t>
          </a:r>
        </a:p>
      </dsp:txBody>
      <dsp:txXfrm>
        <a:off x="2486097" y="2027060"/>
        <a:ext cx="1194477" cy="796318"/>
      </dsp:txXfrm>
    </dsp:sp>
    <dsp:sp modelId="{F3959783-F813-4F34-B67A-FBC3A26D7D74}">
      <dsp:nvSpPr>
        <dsp:cNvPr id="0" name=""/>
        <dsp:cNvSpPr/>
      </dsp:nvSpPr>
      <dsp:spPr>
        <a:xfrm>
          <a:off x="3800023" y="2027060"/>
          <a:ext cx="1990795" cy="796318"/>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dirty="0"/>
            <a:t>Student Cabinet</a:t>
          </a:r>
        </a:p>
      </dsp:txBody>
      <dsp:txXfrm>
        <a:off x="4198182" y="2027060"/>
        <a:ext cx="1194477" cy="796318"/>
      </dsp:txXfrm>
    </dsp:sp>
    <dsp:sp modelId="{74D50588-A553-4320-86CB-82487D9ACDEA}">
      <dsp:nvSpPr>
        <dsp:cNvPr id="0" name=""/>
        <dsp:cNvSpPr/>
      </dsp:nvSpPr>
      <dsp:spPr>
        <a:xfrm>
          <a:off x="5512107" y="2027060"/>
          <a:ext cx="1990795" cy="796318"/>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dirty="0"/>
            <a:t>Parent Council</a:t>
          </a:r>
        </a:p>
      </dsp:txBody>
      <dsp:txXfrm>
        <a:off x="5910266" y="2027060"/>
        <a:ext cx="1194477" cy="796318"/>
      </dsp:txXfrm>
    </dsp:sp>
    <dsp:sp modelId="{F1708916-BAFD-4107-89DB-22ECBFD733F4}">
      <dsp:nvSpPr>
        <dsp:cNvPr id="0" name=""/>
        <dsp:cNvSpPr/>
      </dsp:nvSpPr>
      <dsp:spPr>
        <a:xfrm>
          <a:off x="7224192" y="2027060"/>
          <a:ext cx="1990795" cy="796318"/>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dirty="0"/>
            <a:t>Teacher Advisory</a:t>
          </a:r>
          <a:endParaRPr lang="en-US" sz="1200" kern="1200"/>
        </a:p>
      </dsp:txBody>
      <dsp:txXfrm>
        <a:off x="7622351" y="2027060"/>
        <a:ext cx="1194477" cy="796318"/>
      </dsp:txXfrm>
    </dsp:sp>
    <dsp:sp modelId="{961B2B22-2883-47B5-9CF5-47B5AA2FE18C}">
      <dsp:nvSpPr>
        <dsp:cNvPr id="0" name=""/>
        <dsp:cNvSpPr/>
      </dsp:nvSpPr>
      <dsp:spPr>
        <a:xfrm>
          <a:off x="1201" y="3039248"/>
          <a:ext cx="2398549" cy="95941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en-US" sz="1900" kern="1200" dirty="0"/>
            <a:t>School Board Meetings</a:t>
          </a:r>
        </a:p>
      </dsp:txBody>
      <dsp:txXfrm>
        <a:off x="480911" y="3039248"/>
        <a:ext cx="1439130" cy="959419"/>
      </dsp:txXfrm>
    </dsp:sp>
    <dsp:sp modelId="{89732AC4-7935-4C7D-AC3B-F4B9AF0990E7}">
      <dsp:nvSpPr>
        <dsp:cNvPr id="0" name=""/>
        <dsp:cNvSpPr/>
      </dsp:nvSpPr>
      <dsp:spPr>
        <a:xfrm>
          <a:off x="2087938" y="3120798"/>
          <a:ext cx="1990795" cy="796318"/>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dirty="0"/>
            <a:t>September: Progress Report on Proposal Metrics</a:t>
          </a:r>
        </a:p>
      </dsp:txBody>
      <dsp:txXfrm>
        <a:off x="2486097" y="3120798"/>
        <a:ext cx="1194477" cy="796318"/>
      </dsp:txXfrm>
    </dsp:sp>
    <dsp:sp modelId="{2358547C-5783-452E-B783-230ACCE10EDC}">
      <dsp:nvSpPr>
        <dsp:cNvPr id="0" name=""/>
        <dsp:cNvSpPr/>
      </dsp:nvSpPr>
      <dsp:spPr>
        <a:xfrm>
          <a:off x="3800023" y="3120798"/>
          <a:ext cx="1990795" cy="796318"/>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dirty="0"/>
            <a:t>October: Compensation &amp; Benefits</a:t>
          </a:r>
        </a:p>
      </dsp:txBody>
      <dsp:txXfrm>
        <a:off x="4198182" y="3120798"/>
        <a:ext cx="1194477" cy="796318"/>
      </dsp:txXfrm>
    </dsp:sp>
    <dsp:sp modelId="{3F6F3CC8-A3A7-434B-8B6B-CCB1FB4AC2E8}">
      <dsp:nvSpPr>
        <dsp:cNvPr id="0" name=""/>
        <dsp:cNvSpPr/>
      </dsp:nvSpPr>
      <dsp:spPr>
        <a:xfrm>
          <a:off x="5512107" y="3120798"/>
          <a:ext cx="1990795" cy="796318"/>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dirty="0"/>
            <a:t>November: 5-Yr Forecast, State of the Division</a:t>
          </a:r>
        </a:p>
      </dsp:txBody>
      <dsp:txXfrm>
        <a:off x="5910266" y="3120798"/>
        <a:ext cx="1194477" cy="796318"/>
      </dsp:txXfrm>
    </dsp:sp>
    <dsp:sp modelId="{974CD58F-8D06-4770-80EF-060A4378CEB9}">
      <dsp:nvSpPr>
        <dsp:cNvPr id="0" name=""/>
        <dsp:cNvSpPr/>
      </dsp:nvSpPr>
      <dsp:spPr>
        <a:xfrm>
          <a:off x="7224192" y="3120798"/>
          <a:ext cx="1990795" cy="796318"/>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dirty="0"/>
            <a:t>December 12: Budget Input</a:t>
          </a:r>
        </a:p>
      </dsp:txBody>
      <dsp:txXfrm>
        <a:off x="7622351" y="3120798"/>
        <a:ext cx="1194477" cy="7963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AB8E09-0147-49A3-B908-0D27AA016112}">
      <dsp:nvSpPr>
        <dsp:cNvPr id="0" name=""/>
        <dsp:cNvSpPr/>
      </dsp:nvSpPr>
      <dsp:spPr>
        <a:xfrm>
          <a:off x="2241532" y="1199834"/>
          <a:ext cx="484885" cy="91440"/>
        </a:xfrm>
        <a:custGeom>
          <a:avLst/>
          <a:gdLst/>
          <a:ahLst/>
          <a:cxnLst/>
          <a:rect l="0" t="0" r="0" b="0"/>
          <a:pathLst>
            <a:path>
              <a:moveTo>
                <a:pt x="0" y="45720"/>
              </a:moveTo>
              <a:lnTo>
                <a:pt x="48488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71087" y="1242976"/>
        <a:ext cx="25774" cy="5154"/>
      </dsp:txXfrm>
    </dsp:sp>
    <dsp:sp modelId="{13F60F49-A812-4693-A1E8-AC12F10EE8DC}">
      <dsp:nvSpPr>
        <dsp:cNvPr id="0" name=""/>
        <dsp:cNvSpPr/>
      </dsp:nvSpPr>
      <dsp:spPr>
        <a:xfrm>
          <a:off x="2092" y="573182"/>
          <a:ext cx="2241239" cy="1344743"/>
        </a:xfrm>
        <a:prstGeom prst="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1" kern="1200" dirty="0"/>
            <a:t>Jan. 23 Superintendent’s Funding Request</a:t>
          </a:r>
        </a:p>
      </dsp:txBody>
      <dsp:txXfrm>
        <a:off x="2092" y="573182"/>
        <a:ext cx="2241239" cy="1344743"/>
      </dsp:txXfrm>
    </dsp:sp>
    <dsp:sp modelId="{37649782-94AF-41EA-9A2C-38355AB7A55A}">
      <dsp:nvSpPr>
        <dsp:cNvPr id="0" name=""/>
        <dsp:cNvSpPr/>
      </dsp:nvSpPr>
      <dsp:spPr>
        <a:xfrm>
          <a:off x="4998257" y="1199834"/>
          <a:ext cx="484885" cy="91440"/>
        </a:xfrm>
        <a:custGeom>
          <a:avLst/>
          <a:gdLst/>
          <a:ahLst/>
          <a:cxnLst/>
          <a:rect l="0" t="0" r="0" b="0"/>
          <a:pathLst>
            <a:path>
              <a:moveTo>
                <a:pt x="0" y="45720"/>
              </a:moveTo>
              <a:lnTo>
                <a:pt x="48488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7812" y="1242976"/>
        <a:ext cx="25774" cy="5154"/>
      </dsp:txXfrm>
    </dsp:sp>
    <dsp:sp modelId="{656FFDDD-A4E7-4147-BEBD-A88B4C425EC1}">
      <dsp:nvSpPr>
        <dsp:cNvPr id="0" name=""/>
        <dsp:cNvSpPr/>
      </dsp:nvSpPr>
      <dsp:spPr>
        <a:xfrm>
          <a:off x="2758817" y="573182"/>
          <a:ext cx="2241239" cy="13447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Jan. 28 Budget Work Session #1</a:t>
          </a:r>
        </a:p>
      </dsp:txBody>
      <dsp:txXfrm>
        <a:off x="2758817" y="573182"/>
        <a:ext cx="2241239" cy="1344743"/>
      </dsp:txXfrm>
    </dsp:sp>
    <dsp:sp modelId="{0EBC1313-9F64-4DBA-83FE-B6F9246D698A}">
      <dsp:nvSpPr>
        <dsp:cNvPr id="0" name=""/>
        <dsp:cNvSpPr/>
      </dsp:nvSpPr>
      <dsp:spPr>
        <a:xfrm>
          <a:off x="7754982" y="1199834"/>
          <a:ext cx="484885" cy="91440"/>
        </a:xfrm>
        <a:custGeom>
          <a:avLst/>
          <a:gdLst/>
          <a:ahLst/>
          <a:cxnLst/>
          <a:rect l="0" t="0" r="0" b="0"/>
          <a:pathLst>
            <a:path>
              <a:moveTo>
                <a:pt x="0" y="45720"/>
              </a:moveTo>
              <a:lnTo>
                <a:pt x="48488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984537" y="1242976"/>
        <a:ext cx="25774" cy="5154"/>
      </dsp:txXfrm>
    </dsp:sp>
    <dsp:sp modelId="{2EECD122-3E21-4225-A73D-8729D205ED6D}">
      <dsp:nvSpPr>
        <dsp:cNvPr id="0" name=""/>
        <dsp:cNvSpPr/>
      </dsp:nvSpPr>
      <dsp:spPr>
        <a:xfrm>
          <a:off x="5515542" y="573182"/>
          <a:ext cx="2241239" cy="13447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Jan. 30 Budget Work Session #2 (Public Hearing) </a:t>
          </a:r>
        </a:p>
      </dsp:txBody>
      <dsp:txXfrm>
        <a:off x="5515542" y="573182"/>
        <a:ext cx="2241239" cy="1344743"/>
      </dsp:txXfrm>
    </dsp:sp>
    <dsp:sp modelId="{C6111EC2-C3B8-4D72-A478-F9AA08E7E264}">
      <dsp:nvSpPr>
        <dsp:cNvPr id="0" name=""/>
        <dsp:cNvSpPr/>
      </dsp:nvSpPr>
      <dsp:spPr>
        <a:xfrm>
          <a:off x="1122712" y="1916126"/>
          <a:ext cx="8270175" cy="484885"/>
        </a:xfrm>
        <a:custGeom>
          <a:avLst/>
          <a:gdLst/>
          <a:ahLst/>
          <a:cxnLst/>
          <a:rect l="0" t="0" r="0" b="0"/>
          <a:pathLst>
            <a:path>
              <a:moveTo>
                <a:pt x="8270175" y="0"/>
              </a:moveTo>
              <a:lnTo>
                <a:pt x="8270175" y="259542"/>
              </a:lnTo>
              <a:lnTo>
                <a:pt x="0" y="259542"/>
              </a:lnTo>
              <a:lnTo>
                <a:pt x="0" y="484885"/>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50644" y="2155991"/>
        <a:ext cx="414311" cy="5154"/>
      </dsp:txXfrm>
    </dsp:sp>
    <dsp:sp modelId="{A36A0FDA-E45B-4E82-8BAC-9D0E2A6E45E4}">
      <dsp:nvSpPr>
        <dsp:cNvPr id="0" name=""/>
        <dsp:cNvSpPr/>
      </dsp:nvSpPr>
      <dsp:spPr>
        <a:xfrm>
          <a:off x="8272267" y="573182"/>
          <a:ext cx="2241239" cy="1344743"/>
        </a:xfrm>
        <a:prstGeom prst="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1" kern="1200" dirty="0"/>
            <a:t>Feb. 4 Budget Work Session #3 (Adopt SB Request)</a:t>
          </a:r>
        </a:p>
      </dsp:txBody>
      <dsp:txXfrm>
        <a:off x="8272267" y="573182"/>
        <a:ext cx="2241239" cy="1344743"/>
      </dsp:txXfrm>
    </dsp:sp>
    <dsp:sp modelId="{198AE6C8-93E6-4157-BD28-0B9996EE3C52}">
      <dsp:nvSpPr>
        <dsp:cNvPr id="0" name=""/>
        <dsp:cNvSpPr/>
      </dsp:nvSpPr>
      <dsp:spPr>
        <a:xfrm>
          <a:off x="2241532" y="3060063"/>
          <a:ext cx="484885" cy="91440"/>
        </a:xfrm>
        <a:custGeom>
          <a:avLst/>
          <a:gdLst/>
          <a:ahLst/>
          <a:cxnLst/>
          <a:rect l="0" t="0" r="0" b="0"/>
          <a:pathLst>
            <a:path>
              <a:moveTo>
                <a:pt x="0" y="45720"/>
              </a:moveTo>
              <a:lnTo>
                <a:pt x="48488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71087" y="3103206"/>
        <a:ext cx="25774" cy="5154"/>
      </dsp:txXfrm>
    </dsp:sp>
    <dsp:sp modelId="{6DBED222-2F41-4401-A0C2-3B47DD38CD02}">
      <dsp:nvSpPr>
        <dsp:cNvPr id="0" name=""/>
        <dsp:cNvSpPr/>
      </dsp:nvSpPr>
      <dsp:spPr>
        <a:xfrm>
          <a:off x="2092" y="2433411"/>
          <a:ext cx="2241239" cy="13447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Feb. 6 Budget Work Session (tentative)</a:t>
          </a:r>
        </a:p>
      </dsp:txBody>
      <dsp:txXfrm>
        <a:off x="2092" y="2433411"/>
        <a:ext cx="2241239" cy="1344743"/>
      </dsp:txXfrm>
    </dsp:sp>
    <dsp:sp modelId="{1F19BA88-F93C-4BAC-92CF-E76B5AC8C646}">
      <dsp:nvSpPr>
        <dsp:cNvPr id="0" name=""/>
        <dsp:cNvSpPr/>
      </dsp:nvSpPr>
      <dsp:spPr>
        <a:xfrm>
          <a:off x="4998257" y="3060063"/>
          <a:ext cx="493020" cy="91440"/>
        </a:xfrm>
        <a:custGeom>
          <a:avLst/>
          <a:gdLst/>
          <a:ahLst/>
          <a:cxnLst/>
          <a:rect l="0" t="0" r="0" b="0"/>
          <a:pathLst>
            <a:path>
              <a:moveTo>
                <a:pt x="0" y="45720"/>
              </a:moveTo>
              <a:lnTo>
                <a:pt x="493020"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31677" y="3103206"/>
        <a:ext cx="26181" cy="5154"/>
      </dsp:txXfrm>
    </dsp:sp>
    <dsp:sp modelId="{BCF0FEAC-6E96-4449-B96A-7356AD334F3B}">
      <dsp:nvSpPr>
        <dsp:cNvPr id="0" name=""/>
        <dsp:cNvSpPr/>
      </dsp:nvSpPr>
      <dsp:spPr>
        <a:xfrm>
          <a:off x="2758817" y="2433411"/>
          <a:ext cx="2241239" cy="13447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Feb. &amp; March BOS Work Sessions</a:t>
          </a:r>
        </a:p>
      </dsp:txBody>
      <dsp:txXfrm>
        <a:off x="2758817" y="2433411"/>
        <a:ext cx="2241239" cy="1344743"/>
      </dsp:txXfrm>
    </dsp:sp>
    <dsp:sp modelId="{249A8274-CDF9-41E9-8569-F52079F6CC0A}">
      <dsp:nvSpPr>
        <dsp:cNvPr id="0" name=""/>
        <dsp:cNvSpPr/>
      </dsp:nvSpPr>
      <dsp:spPr>
        <a:xfrm>
          <a:off x="7763118" y="3060063"/>
          <a:ext cx="476749" cy="91440"/>
        </a:xfrm>
        <a:custGeom>
          <a:avLst/>
          <a:gdLst/>
          <a:ahLst/>
          <a:cxnLst/>
          <a:rect l="0" t="0" r="0" b="0"/>
          <a:pathLst>
            <a:path>
              <a:moveTo>
                <a:pt x="0" y="45720"/>
              </a:moveTo>
              <a:lnTo>
                <a:pt x="476749"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988809" y="3103206"/>
        <a:ext cx="25367" cy="5154"/>
      </dsp:txXfrm>
    </dsp:sp>
    <dsp:sp modelId="{724B373E-29BF-432A-8561-1FF94ED7D8EA}">
      <dsp:nvSpPr>
        <dsp:cNvPr id="0" name=""/>
        <dsp:cNvSpPr/>
      </dsp:nvSpPr>
      <dsp:spPr>
        <a:xfrm>
          <a:off x="5523678" y="2433411"/>
          <a:ext cx="2241239" cy="13447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April </a:t>
          </a:r>
          <a:br>
            <a:rPr lang="en-US" sz="1900" kern="1200" dirty="0"/>
          </a:br>
          <a:r>
            <a:rPr lang="en-US" sz="1900" kern="1200" dirty="0"/>
            <a:t>SB Work Sessions</a:t>
          </a:r>
          <a:br>
            <a:rPr lang="en-US" sz="1900" kern="1200" dirty="0"/>
          </a:br>
          <a:endParaRPr lang="en-US" sz="1900" kern="1200" dirty="0"/>
        </a:p>
      </dsp:txBody>
      <dsp:txXfrm>
        <a:off x="5523678" y="2433411"/>
        <a:ext cx="2241239" cy="1344743"/>
      </dsp:txXfrm>
    </dsp:sp>
    <dsp:sp modelId="{7247FB7B-284B-4FC6-9D7A-AB250776CC2D}">
      <dsp:nvSpPr>
        <dsp:cNvPr id="0" name=""/>
        <dsp:cNvSpPr/>
      </dsp:nvSpPr>
      <dsp:spPr>
        <a:xfrm>
          <a:off x="8272267" y="2433411"/>
          <a:ext cx="2241239" cy="1344743"/>
        </a:xfrm>
        <a:prstGeom prst="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1" kern="1200" dirty="0"/>
            <a:t>April 30 </a:t>
          </a:r>
        </a:p>
        <a:p>
          <a:pPr marL="0" lvl="0" indent="0" algn="ctr" defTabSz="844550">
            <a:lnSpc>
              <a:spcPct val="90000"/>
            </a:lnSpc>
            <a:spcBef>
              <a:spcPct val="0"/>
            </a:spcBef>
            <a:spcAft>
              <a:spcPct val="35000"/>
            </a:spcAft>
            <a:buNone/>
          </a:pPr>
          <a:r>
            <a:rPr lang="en-US" sz="1900" b="1" kern="1200" dirty="0"/>
            <a:t>Budget Adoption</a:t>
          </a:r>
        </a:p>
      </dsp:txBody>
      <dsp:txXfrm>
        <a:off x="8272267" y="2433411"/>
        <a:ext cx="2241239" cy="1344743"/>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14313" y="217714"/>
            <a:ext cx="3000375" cy="435429"/>
          </a:xfrm>
          <a:prstGeom prst="rect">
            <a:avLst/>
          </a:prstGeom>
        </p:spPr>
        <p:txBody>
          <a:bodyPr vert="horz" lIns="89698" tIns="44849" rIns="89698" bIns="44849" rtlCol="0"/>
          <a:lstStyle>
            <a:lvl1pPr algn="l">
              <a:defRPr sz="1100"/>
            </a:lvl1pPr>
          </a:lstStyle>
          <a:p>
            <a:endParaRPr lang="en-US" dirty="0"/>
          </a:p>
        </p:txBody>
      </p:sp>
      <p:sp>
        <p:nvSpPr>
          <p:cNvPr id="3" name="Date Placeholder 2"/>
          <p:cNvSpPr>
            <a:spLocks noGrp="1"/>
          </p:cNvSpPr>
          <p:nvPr>
            <p:ph type="dt" sz="quarter" idx="1"/>
          </p:nvPr>
        </p:nvSpPr>
        <p:spPr>
          <a:xfrm>
            <a:off x="3643313" y="217714"/>
            <a:ext cx="3000375" cy="435429"/>
          </a:xfrm>
          <a:prstGeom prst="rect">
            <a:avLst/>
          </a:prstGeom>
        </p:spPr>
        <p:txBody>
          <a:bodyPr vert="horz" lIns="89698" tIns="44849" rIns="89698" bIns="44849" rtlCol="0"/>
          <a:lstStyle>
            <a:lvl1pPr algn="r">
              <a:defRPr sz="1100"/>
            </a:lvl1pPr>
          </a:lstStyle>
          <a:p>
            <a:fld id="{B39EBBAF-798D-4465-B965-55050FD77E15}" type="datetime1">
              <a:rPr lang="en-US" smtClean="0"/>
              <a:t>12/12/2019</a:t>
            </a:fld>
            <a:endParaRPr lang="en-US"/>
          </a:p>
        </p:txBody>
      </p:sp>
      <p:sp>
        <p:nvSpPr>
          <p:cNvPr id="5" name="Slide Number Placeholder 4"/>
          <p:cNvSpPr>
            <a:spLocks noGrp="1"/>
          </p:cNvSpPr>
          <p:nvPr>
            <p:ph type="sldNum" sz="quarter" idx="3"/>
          </p:nvPr>
        </p:nvSpPr>
        <p:spPr>
          <a:xfrm>
            <a:off x="3643313" y="8490858"/>
            <a:ext cx="3000375" cy="435429"/>
          </a:xfrm>
          <a:prstGeom prst="rect">
            <a:avLst/>
          </a:prstGeom>
        </p:spPr>
        <p:txBody>
          <a:bodyPr vert="horz" lIns="89698" tIns="44849" rIns="89698" bIns="44849" rtlCol="0" anchor="b"/>
          <a:lstStyle>
            <a:lvl1pPr algn="r">
              <a:defRPr sz="1100"/>
            </a:lvl1pPr>
          </a:lstStyle>
          <a:p>
            <a:fld id="{3E1476CE-FC9C-408C-B546-5C14B35B4FCA}" type="slidenum">
              <a:rPr lang="en-US" smtClean="0"/>
              <a:t>‹#›</a:t>
            </a:fld>
            <a:endParaRPr lang="en-US"/>
          </a:p>
        </p:txBody>
      </p:sp>
    </p:spTree>
    <p:extLst>
      <p:ext uri="{BB962C8B-B14F-4D97-AF65-F5344CB8AC3E}">
        <p14:creationId xmlns:p14="http://schemas.microsoft.com/office/powerpoint/2010/main" val="1489843964"/>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6"/>
          <p:cNvSpPr>
            <a:spLocks noGrp="1"/>
          </p:cNvSpPr>
          <p:nvPr>
            <p:ph type="sldNum" sz="quarter" idx="5"/>
          </p:nvPr>
        </p:nvSpPr>
        <p:spPr>
          <a:xfrm>
            <a:off x="6215063" y="8490858"/>
            <a:ext cx="428625" cy="435429"/>
          </a:xfrm>
          <a:prstGeom prst="rect">
            <a:avLst/>
          </a:prstGeom>
        </p:spPr>
        <p:txBody>
          <a:bodyPr vert="horz" lIns="90711" tIns="45357" rIns="90711" bIns="45357" rtlCol="0" anchor="b"/>
          <a:lstStyle>
            <a:lvl1pPr algn="r">
              <a:defRPr sz="1100"/>
            </a:lvl1pPr>
          </a:lstStyle>
          <a:p>
            <a:fld id="{03519100-AD2E-4AEE-A24C-AFCD835A71D1}" type="slidenum">
              <a:rPr lang="en-US" smtClean="0"/>
              <a:t>‹#›</a:t>
            </a:fld>
            <a:endParaRPr lang="en-US"/>
          </a:p>
        </p:txBody>
      </p:sp>
      <p:sp>
        <p:nvSpPr>
          <p:cNvPr id="4" name="Slide Image Placeholder 3"/>
          <p:cNvSpPr>
            <a:spLocks noGrp="1" noRot="1" noChangeAspect="1"/>
          </p:cNvSpPr>
          <p:nvPr>
            <p:ph type="sldImg" idx="2"/>
          </p:nvPr>
        </p:nvSpPr>
        <p:spPr>
          <a:xfrm>
            <a:off x="657225" y="674688"/>
            <a:ext cx="5619750" cy="3162300"/>
          </a:xfrm>
          <a:prstGeom prst="rect">
            <a:avLst/>
          </a:prstGeom>
          <a:noFill/>
          <a:ln w="12700">
            <a:solidFill>
              <a:prstClr val="black"/>
            </a:solidFill>
          </a:ln>
        </p:spPr>
        <p:txBody>
          <a:bodyPr vert="horz" lIns="90711" tIns="45357" rIns="90711" bIns="45357" rtlCol="0" anchor="ctr"/>
          <a:lstStyle/>
          <a:p>
            <a:endParaRPr lang="en-US"/>
          </a:p>
        </p:txBody>
      </p:sp>
      <p:sp>
        <p:nvSpPr>
          <p:cNvPr id="5" name="Notes Placeholder 4"/>
          <p:cNvSpPr>
            <a:spLocks noGrp="1"/>
          </p:cNvSpPr>
          <p:nvPr>
            <p:ph type="body" sz="quarter" idx="3"/>
          </p:nvPr>
        </p:nvSpPr>
        <p:spPr>
          <a:xfrm>
            <a:off x="670893" y="4047344"/>
            <a:ext cx="5590761" cy="4721902"/>
          </a:xfrm>
          <a:prstGeom prst="rect">
            <a:avLst/>
          </a:prstGeom>
        </p:spPr>
        <p:txBody>
          <a:bodyPr vert="horz" lIns="90711" tIns="45357" rIns="90711" bIns="4535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Header Placeholder 1"/>
          <p:cNvSpPr>
            <a:spLocks noGrp="1"/>
          </p:cNvSpPr>
          <p:nvPr>
            <p:ph type="hdr" sz="quarter"/>
          </p:nvPr>
        </p:nvSpPr>
        <p:spPr>
          <a:xfrm>
            <a:off x="214313" y="217714"/>
            <a:ext cx="3000375" cy="435429"/>
          </a:xfrm>
          <a:prstGeom prst="rect">
            <a:avLst/>
          </a:prstGeom>
        </p:spPr>
        <p:txBody>
          <a:bodyPr vert="horz" lIns="86486" tIns="43243" rIns="86486" bIns="43243" rtlCol="0"/>
          <a:lstStyle>
            <a:lvl1pPr algn="l">
              <a:defRPr sz="1100"/>
            </a:lvl1pPr>
          </a:lstStyle>
          <a:p>
            <a:endParaRPr lang="en-US" dirty="0"/>
          </a:p>
        </p:txBody>
      </p:sp>
      <p:sp>
        <p:nvSpPr>
          <p:cNvPr id="3" name="Date Placeholder 2"/>
          <p:cNvSpPr>
            <a:spLocks noGrp="1"/>
          </p:cNvSpPr>
          <p:nvPr>
            <p:ph type="dt" idx="1"/>
          </p:nvPr>
        </p:nvSpPr>
        <p:spPr>
          <a:xfrm>
            <a:off x="3643313" y="217714"/>
            <a:ext cx="3000375" cy="435429"/>
          </a:xfrm>
          <a:prstGeom prst="rect">
            <a:avLst/>
          </a:prstGeom>
        </p:spPr>
        <p:txBody>
          <a:bodyPr vert="horz" lIns="86486" tIns="43243" rIns="86486" bIns="43243" rtlCol="0"/>
          <a:lstStyle>
            <a:lvl1pPr algn="r">
              <a:defRPr sz="1100"/>
            </a:lvl1pPr>
          </a:lstStyle>
          <a:p>
            <a:fld id="{02781A57-3CBA-458E-9397-A2E978FBC855}" type="datetime1">
              <a:rPr lang="en-US" smtClean="0"/>
              <a:t>12/12/2019</a:t>
            </a:fld>
            <a:endParaRPr lang="en-US" dirty="0"/>
          </a:p>
        </p:txBody>
      </p:sp>
    </p:spTree>
    <p:extLst>
      <p:ext uri="{BB962C8B-B14F-4D97-AF65-F5344CB8AC3E}">
        <p14:creationId xmlns:p14="http://schemas.microsoft.com/office/powerpoint/2010/main" val="3675193344"/>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674688"/>
            <a:ext cx="5624513" cy="3163887"/>
          </a:xfrm>
        </p:spPr>
      </p:sp>
      <p:sp>
        <p:nvSpPr>
          <p:cNvPr id="3" name="Notes Placeholder 2"/>
          <p:cNvSpPr>
            <a:spLocks noGrp="1"/>
          </p:cNvSpPr>
          <p:nvPr>
            <p:ph type="body" idx="1"/>
          </p:nvPr>
        </p:nvSpPr>
        <p:spPr>
          <a:xfrm>
            <a:off x="670893" y="4047344"/>
            <a:ext cx="5590761" cy="4721902"/>
          </a:xfrm>
        </p:spPr>
        <p:txBody>
          <a:bodyPr/>
          <a:lstStyle/>
          <a:p>
            <a:pPr defTabSz="864854">
              <a:spcAft>
                <a:spcPts val="1135"/>
              </a:spcAft>
              <a:defRPr/>
            </a:pPr>
            <a:r>
              <a:rPr lang="en-US"/>
              <a:t>Good Afternoon.  My name is Rosalyn Schmitt and I’m the Chief Operating Officer for the School Division.  This afternoon I will present our five year financial forecast and a preview into the early stages of our FY21 Budget Development.  </a:t>
            </a:r>
          </a:p>
          <a:p>
            <a:pPr>
              <a:spcAft>
                <a:spcPts val="1135"/>
              </a:spcAft>
            </a:pPr>
            <a:endParaRPr lang="en-US"/>
          </a:p>
          <a:p>
            <a:r>
              <a:rPr lang="en-US"/>
              <a:t>The title of this forecast is a “Work In Progress”.  It is intentionally synonymous with the recent State of the Division report.  Here is an excerpt from the intro of that report explaining the title</a:t>
            </a:r>
          </a:p>
          <a:p>
            <a:endParaRPr lang="en-US"/>
          </a:p>
          <a:p>
            <a:r>
              <a:rPr lang="en-US"/>
              <a:t>“The phrase holds dual meaning, in that the core of our work as a public school system is about generating progress, and as a community of learners, we regard ourselves and our school division as unfinished works in progress. We fuel this perspective with a determined belief that improvement is always possible. This year’s report highlights growth worth celebrating, but it also reveals deficiencies. We embrace both. With every failure comes a focused effort on discovery and improvement, while each achievement inspires a more ambitious target.”</a:t>
            </a:r>
          </a:p>
          <a:p>
            <a:pPr>
              <a:spcAft>
                <a:spcPts val="1135"/>
              </a:spcAft>
            </a:pPr>
            <a:endParaRPr lang="en-US" dirty="0"/>
          </a:p>
        </p:txBody>
      </p:sp>
      <p:sp>
        <p:nvSpPr>
          <p:cNvPr id="5" name="Date Placeholder 4"/>
          <p:cNvSpPr>
            <a:spLocks noGrp="1"/>
          </p:cNvSpPr>
          <p:nvPr>
            <p:ph type="dt" idx="10"/>
          </p:nvPr>
        </p:nvSpPr>
        <p:spPr/>
        <p:txBody>
          <a:bodyPr/>
          <a:lstStyle/>
          <a:p>
            <a:fld id="{06743A95-28C6-432A-8161-315CEEADF7E2}" type="datetime1">
              <a:rPr lang="en-US" smtClean="0"/>
              <a:t>12/12/2019</a:t>
            </a:fld>
            <a:endParaRPr lang="en-US" dirty="0"/>
          </a:p>
        </p:txBody>
      </p:sp>
      <p:sp>
        <p:nvSpPr>
          <p:cNvPr id="6" name="Slide Number Placeholder 5"/>
          <p:cNvSpPr>
            <a:spLocks noGrp="1"/>
          </p:cNvSpPr>
          <p:nvPr>
            <p:ph type="sldNum" sz="quarter" idx="11"/>
          </p:nvPr>
        </p:nvSpPr>
        <p:spPr/>
        <p:txBody>
          <a:bodyPr/>
          <a:lstStyle/>
          <a:p>
            <a:fld id="{03519100-AD2E-4AEE-A24C-AFCD835A71D1}" type="slidenum">
              <a:rPr lang="en-US" smtClean="0"/>
              <a:t>1</a:t>
            </a:fld>
            <a:endParaRPr lang="en-US"/>
          </a:p>
        </p:txBody>
      </p:sp>
      <p:sp>
        <p:nvSpPr>
          <p:cNvPr id="4" name="Header Placeholder 3">
            <a:extLst>
              <a:ext uri="{FF2B5EF4-FFF2-40B4-BE49-F238E27FC236}">
                <a16:creationId xmlns:a16="http://schemas.microsoft.com/office/drawing/2014/main" id="{3598A474-BB29-4E1B-B681-267C2D85913C}"/>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3379327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674688"/>
            <a:ext cx="5624513" cy="3163887"/>
          </a:xfrm>
        </p:spPr>
      </p:sp>
      <p:sp>
        <p:nvSpPr>
          <p:cNvPr id="3" name="Notes Placeholder 2"/>
          <p:cNvSpPr>
            <a:spLocks noGrp="1"/>
          </p:cNvSpPr>
          <p:nvPr>
            <p:ph type="body" idx="1"/>
          </p:nvPr>
        </p:nvSpPr>
        <p:spPr>
          <a:xfrm>
            <a:off x="670893" y="4047344"/>
            <a:ext cx="5590761" cy="4721902"/>
          </a:xfrm>
        </p:spPr>
        <p:txBody>
          <a:bodyPr/>
          <a:lstStyle/>
          <a:p>
            <a:pPr>
              <a:spcAft>
                <a:spcPts val="568"/>
              </a:spcAft>
            </a:pPr>
            <a:endParaRPr lang="en-US" baseline="0" dirty="0"/>
          </a:p>
        </p:txBody>
      </p:sp>
      <p:sp>
        <p:nvSpPr>
          <p:cNvPr id="5" name="Date Placeholder 4"/>
          <p:cNvSpPr>
            <a:spLocks noGrp="1"/>
          </p:cNvSpPr>
          <p:nvPr>
            <p:ph type="dt" idx="10"/>
          </p:nvPr>
        </p:nvSpPr>
        <p:spPr/>
        <p:txBody>
          <a:bodyPr/>
          <a:lstStyle/>
          <a:p>
            <a:fld id="{AA774AAE-4215-4201-9223-656FA9A3AC78}" type="datetime1">
              <a:rPr lang="en-US" smtClean="0"/>
              <a:t>12/12/2019</a:t>
            </a:fld>
            <a:endParaRPr lang="en-US" dirty="0"/>
          </a:p>
        </p:txBody>
      </p:sp>
      <p:sp>
        <p:nvSpPr>
          <p:cNvPr id="6" name="Slide Number Placeholder 5"/>
          <p:cNvSpPr>
            <a:spLocks noGrp="1"/>
          </p:cNvSpPr>
          <p:nvPr>
            <p:ph type="sldNum" sz="quarter" idx="11"/>
          </p:nvPr>
        </p:nvSpPr>
        <p:spPr/>
        <p:txBody>
          <a:bodyPr/>
          <a:lstStyle/>
          <a:p>
            <a:fld id="{03519100-AD2E-4AEE-A24C-AFCD835A71D1}" type="slidenum">
              <a:rPr lang="en-US" smtClean="0"/>
              <a:t>10</a:t>
            </a:fld>
            <a:endParaRPr lang="en-US"/>
          </a:p>
        </p:txBody>
      </p:sp>
      <p:sp>
        <p:nvSpPr>
          <p:cNvPr id="4" name="Header Placeholder 3">
            <a:extLst>
              <a:ext uri="{FF2B5EF4-FFF2-40B4-BE49-F238E27FC236}">
                <a16:creationId xmlns:a16="http://schemas.microsoft.com/office/drawing/2014/main" id="{2405DA41-1377-4B5C-BC70-CEA818D20B7E}"/>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138696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519100-AD2E-4AEE-A24C-AFCD835A71D1}" type="slidenum">
              <a:rPr lang="en-US" smtClean="0"/>
              <a:t>11</a:t>
            </a:fld>
            <a:endParaRPr lang="en-US"/>
          </a:p>
        </p:txBody>
      </p:sp>
      <p:sp>
        <p:nvSpPr>
          <p:cNvPr id="5" name="Header Placeholder 4"/>
          <p:cNvSpPr>
            <a:spLocks noGrp="1"/>
          </p:cNvSpPr>
          <p:nvPr>
            <p:ph type="hdr" sz="quarter"/>
          </p:nvPr>
        </p:nvSpPr>
        <p:spPr/>
        <p:txBody>
          <a:bodyPr/>
          <a:lstStyle/>
          <a:p>
            <a:endParaRPr lang="en-US" dirty="0"/>
          </a:p>
        </p:txBody>
      </p:sp>
      <p:sp>
        <p:nvSpPr>
          <p:cNvPr id="6" name="Date Placeholder 5"/>
          <p:cNvSpPr>
            <a:spLocks noGrp="1"/>
          </p:cNvSpPr>
          <p:nvPr>
            <p:ph type="dt" idx="1"/>
          </p:nvPr>
        </p:nvSpPr>
        <p:spPr/>
        <p:txBody>
          <a:bodyPr/>
          <a:lstStyle/>
          <a:p>
            <a:fld id="{02781A57-3CBA-458E-9397-A2E978FBC855}" type="datetime1">
              <a:rPr lang="en-US" smtClean="0"/>
              <a:t>12/12/2019</a:t>
            </a:fld>
            <a:endParaRPr lang="en-US" dirty="0"/>
          </a:p>
        </p:txBody>
      </p:sp>
    </p:spTree>
    <p:extLst>
      <p:ext uri="{BB962C8B-B14F-4D97-AF65-F5344CB8AC3E}">
        <p14:creationId xmlns:p14="http://schemas.microsoft.com/office/powerpoint/2010/main" val="3775694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519100-AD2E-4AEE-A24C-AFCD835A71D1}" type="slidenum">
              <a:rPr lang="en-US" smtClean="0"/>
              <a:t>2</a:t>
            </a:fld>
            <a:endParaRPr lang="en-US"/>
          </a:p>
        </p:txBody>
      </p:sp>
      <p:sp>
        <p:nvSpPr>
          <p:cNvPr id="5" name="Header Placeholder 4"/>
          <p:cNvSpPr>
            <a:spLocks noGrp="1"/>
          </p:cNvSpPr>
          <p:nvPr>
            <p:ph type="hdr" sz="quarter"/>
          </p:nvPr>
        </p:nvSpPr>
        <p:spPr/>
        <p:txBody>
          <a:bodyPr/>
          <a:lstStyle/>
          <a:p>
            <a:endParaRPr lang="en-US" dirty="0"/>
          </a:p>
        </p:txBody>
      </p:sp>
      <p:sp>
        <p:nvSpPr>
          <p:cNvPr id="6" name="Date Placeholder 5"/>
          <p:cNvSpPr>
            <a:spLocks noGrp="1"/>
          </p:cNvSpPr>
          <p:nvPr>
            <p:ph type="dt" idx="1"/>
          </p:nvPr>
        </p:nvSpPr>
        <p:spPr/>
        <p:txBody>
          <a:bodyPr/>
          <a:lstStyle/>
          <a:p>
            <a:fld id="{02781A57-3CBA-458E-9397-A2E978FBC855}" type="datetime1">
              <a:rPr lang="en-US" smtClean="0"/>
              <a:t>12/12/2019</a:t>
            </a:fld>
            <a:endParaRPr lang="en-US" dirty="0"/>
          </a:p>
        </p:txBody>
      </p:sp>
    </p:spTree>
    <p:extLst>
      <p:ext uri="{BB962C8B-B14F-4D97-AF65-F5344CB8AC3E}">
        <p14:creationId xmlns:p14="http://schemas.microsoft.com/office/powerpoint/2010/main" val="2830334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674688"/>
            <a:ext cx="5624513" cy="3163887"/>
          </a:xfrm>
        </p:spPr>
      </p:sp>
      <p:sp>
        <p:nvSpPr>
          <p:cNvPr id="3" name="Notes Placeholder 2"/>
          <p:cNvSpPr>
            <a:spLocks noGrp="1"/>
          </p:cNvSpPr>
          <p:nvPr>
            <p:ph type="body" idx="1"/>
          </p:nvPr>
        </p:nvSpPr>
        <p:spPr>
          <a:xfrm>
            <a:off x="670893" y="4047344"/>
            <a:ext cx="5590761" cy="4721902"/>
          </a:xfrm>
        </p:spPr>
        <p:txBody>
          <a:bodyPr/>
          <a:lstStyle/>
          <a:p>
            <a:pPr defTabSz="896981">
              <a:spcAft>
                <a:spcPts val="568"/>
              </a:spcAft>
              <a:defRPr/>
            </a:pPr>
            <a:r>
              <a:rPr lang="en-US" dirty="0"/>
              <a:t>As with all our work, our strategic plan is our framework for a financial planning.  </a:t>
            </a:r>
          </a:p>
          <a:p>
            <a:pPr defTabSz="896981">
              <a:spcAft>
                <a:spcPts val="568"/>
              </a:spcAft>
              <a:defRPr/>
            </a:pPr>
            <a:endParaRPr lang="en-US" dirty="0"/>
          </a:p>
          <a:p>
            <a:pPr defTabSz="896981">
              <a:spcAft>
                <a:spcPts val="568"/>
              </a:spcAft>
              <a:defRPr/>
            </a:pPr>
            <a:r>
              <a:rPr lang="en-US" dirty="0"/>
              <a:t>The core purpose of Albemarle County Public Schools is to establish a community of learners and learning, through relationships, relevance and rigor, one student at a time.  </a:t>
            </a:r>
          </a:p>
          <a:p>
            <a:pPr defTabSz="896981">
              <a:spcAft>
                <a:spcPts val="568"/>
              </a:spcAft>
              <a:defRPr/>
            </a:pPr>
            <a:endParaRPr lang="en-US" dirty="0"/>
          </a:p>
          <a:p>
            <a:pPr defTabSz="896981">
              <a:spcAft>
                <a:spcPts val="568"/>
              </a:spcAft>
              <a:defRPr/>
            </a:pPr>
            <a:r>
              <a:rPr lang="en-US" dirty="0"/>
              <a:t>Biannually, the Board adopts strategic priorities.  The current priorities are to : </a:t>
            </a:r>
          </a:p>
          <a:p>
            <a:pPr defTabSz="896981">
              <a:spcAft>
                <a:spcPts val="568"/>
              </a:spcAft>
              <a:defRPr/>
            </a:pPr>
            <a:endParaRPr lang="en-US" dirty="0"/>
          </a:p>
          <a:p>
            <a:pPr defTabSz="896981">
              <a:spcAft>
                <a:spcPts val="568"/>
              </a:spcAft>
              <a:defRPr/>
            </a:pPr>
            <a:r>
              <a:rPr lang="en-US" dirty="0"/>
              <a:t>Create a culture of high expectations for all</a:t>
            </a:r>
          </a:p>
          <a:p>
            <a:pPr defTabSz="896981">
              <a:spcAft>
                <a:spcPts val="568"/>
              </a:spcAft>
              <a:defRPr/>
            </a:pPr>
            <a:r>
              <a:rPr lang="en-US" dirty="0"/>
              <a:t>Identify and remove practices that perpetuate the achievement gap; and to</a:t>
            </a:r>
          </a:p>
          <a:p>
            <a:pPr defTabSz="896981">
              <a:spcAft>
                <a:spcPts val="568"/>
              </a:spcAft>
              <a:defRPr/>
            </a:pPr>
            <a:r>
              <a:rPr lang="en-US" dirty="0"/>
              <a:t>Maximize opportunities for students at all levels to identify and develop personal interests.</a:t>
            </a:r>
          </a:p>
          <a:p>
            <a:pPr defTabSz="896981">
              <a:spcAft>
                <a:spcPts val="568"/>
              </a:spcAft>
              <a:defRPr/>
            </a:pPr>
            <a:endParaRPr lang="en-US" dirty="0"/>
          </a:p>
        </p:txBody>
      </p:sp>
      <p:sp>
        <p:nvSpPr>
          <p:cNvPr id="5" name="Date Placeholder 4"/>
          <p:cNvSpPr>
            <a:spLocks noGrp="1"/>
          </p:cNvSpPr>
          <p:nvPr>
            <p:ph type="dt" idx="10"/>
          </p:nvPr>
        </p:nvSpPr>
        <p:spPr/>
        <p:txBody>
          <a:bodyPr/>
          <a:lstStyle/>
          <a:p>
            <a:fld id="{A0E2E069-BBED-4BFC-B328-7C9884486D35}" type="datetime1">
              <a:rPr lang="en-US" smtClean="0"/>
              <a:t>12/12/2019</a:t>
            </a:fld>
            <a:endParaRPr lang="en-US" dirty="0"/>
          </a:p>
        </p:txBody>
      </p:sp>
      <p:sp>
        <p:nvSpPr>
          <p:cNvPr id="6" name="Slide Number Placeholder 5"/>
          <p:cNvSpPr>
            <a:spLocks noGrp="1"/>
          </p:cNvSpPr>
          <p:nvPr>
            <p:ph type="sldNum" sz="quarter" idx="11"/>
          </p:nvPr>
        </p:nvSpPr>
        <p:spPr/>
        <p:txBody>
          <a:bodyPr/>
          <a:lstStyle/>
          <a:p>
            <a:fld id="{03519100-AD2E-4AEE-A24C-AFCD835A71D1}" type="slidenum">
              <a:rPr lang="en-US" smtClean="0"/>
              <a:t>3</a:t>
            </a:fld>
            <a:endParaRPr lang="en-US"/>
          </a:p>
        </p:txBody>
      </p:sp>
      <p:sp>
        <p:nvSpPr>
          <p:cNvPr id="4" name="Header Placeholder 3">
            <a:extLst>
              <a:ext uri="{FF2B5EF4-FFF2-40B4-BE49-F238E27FC236}">
                <a16:creationId xmlns:a16="http://schemas.microsoft.com/office/drawing/2014/main" id="{93B9AECF-6888-4966-9419-A1FBAA87F214}"/>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3755498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674688"/>
            <a:ext cx="5624513" cy="3163887"/>
          </a:xfrm>
        </p:spPr>
      </p:sp>
      <p:sp>
        <p:nvSpPr>
          <p:cNvPr id="3" name="Notes Placeholder 2"/>
          <p:cNvSpPr>
            <a:spLocks noGrp="1"/>
          </p:cNvSpPr>
          <p:nvPr>
            <p:ph type="body" idx="1"/>
          </p:nvPr>
        </p:nvSpPr>
        <p:spPr>
          <a:xfrm>
            <a:off x="670893" y="4047344"/>
            <a:ext cx="5590761" cy="4721902"/>
          </a:xfrm>
        </p:spPr>
        <p:txBody>
          <a:bodyPr/>
          <a:lstStyle/>
          <a:p>
            <a:pPr defTabSz="896981">
              <a:spcAft>
                <a:spcPts val="568"/>
              </a:spcAft>
              <a:defRPr/>
            </a:pPr>
            <a:r>
              <a:rPr lang="en-US" dirty="0"/>
              <a:t>As I mentioned</a:t>
            </a:r>
            <a:r>
              <a:rPr lang="en-US" baseline="0" dirty="0"/>
              <a:t> at the very beginning, we are a work in progress.  We are a great school system but we also have work to do.  </a:t>
            </a:r>
          </a:p>
          <a:p>
            <a:pPr defTabSz="896981">
              <a:spcAft>
                <a:spcPts val="568"/>
              </a:spcAft>
              <a:defRPr/>
            </a:pPr>
            <a:endParaRPr lang="en-US" baseline="0" dirty="0"/>
          </a:p>
          <a:p>
            <a:pPr defTabSz="896981">
              <a:spcAft>
                <a:spcPts val="568"/>
              </a:spcAft>
              <a:defRPr/>
            </a:pPr>
            <a:r>
              <a:rPr lang="en-US" dirty="0"/>
              <a:t>Equity is and will continue to be the focus of our work.  “The shared mission of our schools is to end the predictive value of race, class, gender, and special capacities on student success by working together with families and communities to ensure each individual student's success.”  As indicated in our Equity Table, we have inequities in our school division.  These are just two examples of data points that are concerning: Students passing the 3</a:t>
            </a:r>
            <a:r>
              <a:rPr lang="en-US" baseline="30000" dirty="0"/>
              <a:t>rd</a:t>
            </a:r>
            <a:r>
              <a:rPr lang="en-US" dirty="0"/>
              <a:t> Grade Reading SOL and students earning an advanced studies diploma.</a:t>
            </a:r>
          </a:p>
          <a:p>
            <a:pPr defTabSz="896981">
              <a:spcAft>
                <a:spcPts val="568"/>
              </a:spcAft>
              <a:defRPr/>
            </a:pPr>
            <a:endParaRPr lang="en-US" dirty="0"/>
          </a:p>
          <a:p>
            <a:pPr defTabSz="896981">
              <a:spcAft>
                <a:spcPts val="568"/>
              </a:spcAft>
              <a:defRPr/>
            </a:pPr>
            <a:r>
              <a:rPr lang="en-US" dirty="0"/>
              <a:t>Black students represent 11% of our student yet body yet only represent 5% of our students who pass the 3</a:t>
            </a:r>
            <a:r>
              <a:rPr lang="en-US" baseline="30000" dirty="0"/>
              <a:t>rd</a:t>
            </a:r>
            <a:r>
              <a:rPr lang="en-US" dirty="0"/>
              <a:t> Grade Reading SOL.</a:t>
            </a:r>
          </a:p>
          <a:p>
            <a:pPr defTabSz="896981">
              <a:spcAft>
                <a:spcPts val="568"/>
              </a:spcAft>
              <a:defRPr/>
            </a:pPr>
            <a:endParaRPr lang="en-US" dirty="0"/>
          </a:p>
          <a:p>
            <a:pPr defTabSz="896981">
              <a:spcAft>
                <a:spcPts val="568"/>
              </a:spcAft>
              <a:defRPr/>
            </a:pPr>
            <a:r>
              <a:rPr lang="en-US" dirty="0"/>
              <a:t>31% of all our students are economically disadvantaged yet only 13% of our students earning an advance diploma are.</a:t>
            </a:r>
          </a:p>
          <a:p>
            <a:pPr defTabSz="896981">
              <a:spcAft>
                <a:spcPts val="568"/>
              </a:spcAft>
              <a:defRPr/>
            </a:pPr>
            <a:endParaRPr lang="en-US" dirty="0"/>
          </a:p>
          <a:p>
            <a:pPr defTabSz="896981">
              <a:spcAft>
                <a:spcPts val="568"/>
              </a:spcAft>
              <a:defRPr/>
            </a:pPr>
            <a:r>
              <a:rPr lang="en-US" dirty="0"/>
              <a:t>Again, we have work to do.</a:t>
            </a:r>
          </a:p>
          <a:p>
            <a:pPr defTabSz="896981">
              <a:spcAft>
                <a:spcPts val="568"/>
              </a:spcAft>
              <a:defRPr/>
            </a:pPr>
            <a:endParaRPr lang="en-US" dirty="0"/>
          </a:p>
        </p:txBody>
      </p:sp>
      <p:sp>
        <p:nvSpPr>
          <p:cNvPr id="5" name="Date Placeholder 4"/>
          <p:cNvSpPr>
            <a:spLocks noGrp="1"/>
          </p:cNvSpPr>
          <p:nvPr>
            <p:ph type="dt" idx="10"/>
          </p:nvPr>
        </p:nvSpPr>
        <p:spPr/>
        <p:txBody>
          <a:bodyPr/>
          <a:lstStyle/>
          <a:p>
            <a:fld id="{6E107942-5C7F-4120-B0C4-C2E80B6FB797}" type="datetime1">
              <a:rPr lang="en-US" smtClean="0"/>
              <a:t>12/12/2019</a:t>
            </a:fld>
            <a:endParaRPr lang="en-US" dirty="0"/>
          </a:p>
        </p:txBody>
      </p:sp>
      <p:sp>
        <p:nvSpPr>
          <p:cNvPr id="6" name="Slide Number Placeholder 5"/>
          <p:cNvSpPr>
            <a:spLocks noGrp="1"/>
          </p:cNvSpPr>
          <p:nvPr>
            <p:ph type="sldNum" sz="quarter" idx="11"/>
          </p:nvPr>
        </p:nvSpPr>
        <p:spPr/>
        <p:txBody>
          <a:bodyPr/>
          <a:lstStyle/>
          <a:p>
            <a:fld id="{03519100-AD2E-4AEE-A24C-AFCD835A71D1}" type="slidenum">
              <a:rPr lang="en-US" smtClean="0"/>
              <a:t>4</a:t>
            </a:fld>
            <a:endParaRPr lang="en-US"/>
          </a:p>
        </p:txBody>
      </p:sp>
      <p:sp>
        <p:nvSpPr>
          <p:cNvPr id="4" name="Header Placeholder 3">
            <a:extLst>
              <a:ext uri="{FF2B5EF4-FFF2-40B4-BE49-F238E27FC236}">
                <a16:creationId xmlns:a16="http://schemas.microsoft.com/office/drawing/2014/main" id="{3118CF13-BD4B-44B4-8CC3-A343775915B1}"/>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2496366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674688"/>
            <a:ext cx="5624513" cy="3163887"/>
          </a:xfrm>
        </p:spPr>
      </p:sp>
      <p:sp>
        <p:nvSpPr>
          <p:cNvPr id="3" name="Notes Placeholder 2"/>
          <p:cNvSpPr>
            <a:spLocks noGrp="1"/>
          </p:cNvSpPr>
          <p:nvPr>
            <p:ph type="body" idx="1"/>
          </p:nvPr>
        </p:nvSpPr>
        <p:spPr>
          <a:xfrm>
            <a:off x="670893" y="4047344"/>
            <a:ext cx="5590761" cy="4721902"/>
          </a:xfrm>
        </p:spPr>
        <p:txBody>
          <a:bodyPr/>
          <a:lstStyle/>
          <a:p>
            <a:pPr defTabSz="864854">
              <a:spcAft>
                <a:spcPts val="568"/>
              </a:spcAft>
              <a:defRPr/>
            </a:pPr>
            <a:r>
              <a:rPr lang="en-US" dirty="0"/>
              <a:t>In alignment with our strategic plan, our annual budgets from which our baseline assumptions are formed have been informed and developed by tools such as school improvement plans, an annual state of the division report, community surveys, employee and advisory feedback.   With broad stakeholder input and strategies rooted in data we aim to realize the school’s division mission.  </a:t>
            </a:r>
          </a:p>
          <a:p>
            <a:pPr>
              <a:spcAft>
                <a:spcPts val="568"/>
              </a:spcAft>
            </a:pPr>
            <a:endParaRPr lang="en-US" dirty="0"/>
          </a:p>
        </p:txBody>
      </p:sp>
      <p:sp>
        <p:nvSpPr>
          <p:cNvPr id="5" name="Date Placeholder 4"/>
          <p:cNvSpPr>
            <a:spLocks noGrp="1"/>
          </p:cNvSpPr>
          <p:nvPr>
            <p:ph type="dt" idx="10"/>
          </p:nvPr>
        </p:nvSpPr>
        <p:spPr/>
        <p:txBody>
          <a:bodyPr/>
          <a:lstStyle/>
          <a:p>
            <a:fld id="{6D6638F1-6CE2-45B7-B328-0D9783EE7D60}" type="datetime1">
              <a:rPr lang="en-US" smtClean="0"/>
              <a:t>12/12/2019</a:t>
            </a:fld>
            <a:endParaRPr lang="en-US" dirty="0"/>
          </a:p>
        </p:txBody>
      </p:sp>
      <p:sp>
        <p:nvSpPr>
          <p:cNvPr id="6" name="Slide Number Placeholder 5"/>
          <p:cNvSpPr>
            <a:spLocks noGrp="1"/>
          </p:cNvSpPr>
          <p:nvPr>
            <p:ph type="sldNum" sz="quarter" idx="11"/>
          </p:nvPr>
        </p:nvSpPr>
        <p:spPr/>
        <p:txBody>
          <a:bodyPr/>
          <a:lstStyle/>
          <a:p>
            <a:fld id="{03519100-AD2E-4AEE-A24C-AFCD835A71D1}" type="slidenum">
              <a:rPr lang="en-US" smtClean="0"/>
              <a:t>5</a:t>
            </a:fld>
            <a:endParaRPr lang="en-US"/>
          </a:p>
        </p:txBody>
      </p:sp>
      <p:sp>
        <p:nvSpPr>
          <p:cNvPr id="4" name="Header Placeholder 3">
            <a:extLst>
              <a:ext uri="{FF2B5EF4-FFF2-40B4-BE49-F238E27FC236}">
                <a16:creationId xmlns:a16="http://schemas.microsoft.com/office/drawing/2014/main" id="{3F97A249-0284-4701-B6EB-FF417D0E14EE}"/>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2496290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674688"/>
            <a:ext cx="5624513" cy="3163887"/>
          </a:xfrm>
        </p:spPr>
      </p:sp>
      <p:sp>
        <p:nvSpPr>
          <p:cNvPr id="3" name="Notes Placeholder 2"/>
          <p:cNvSpPr>
            <a:spLocks noGrp="1"/>
          </p:cNvSpPr>
          <p:nvPr>
            <p:ph type="body" idx="1"/>
          </p:nvPr>
        </p:nvSpPr>
        <p:spPr>
          <a:xfrm>
            <a:off x="670893" y="4047344"/>
            <a:ext cx="5590761" cy="4721902"/>
          </a:xfrm>
        </p:spPr>
        <p:txBody>
          <a:bodyPr/>
          <a:lstStyle/>
          <a:p>
            <a:r>
              <a:rPr lang="en-US" dirty="0"/>
              <a:t>Let’s start with the revenue side of the forecast.  </a:t>
            </a:r>
          </a:p>
          <a:p>
            <a:endParaRPr lang="en-US" dirty="0"/>
          </a:p>
          <a:p>
            <a:r>
              <a:rPr lang="en-US" dirty="0"/>
              <a:t>We receive revenue from federal, state and local sources, but the majority of our revenue is and will continue to be local.  Prior to the recession, the state supported over 30% of revenues but is now at 26% of the budget.  We are a grateful for the support of the Board of Supervisors and the community to make up for the lagging state aid.</a:t>
            </a:r>
          </a:p>
          <a:p>
            <a:endParaRPr lang="en-US" dirty="0"/>
          </a:p>
          <a:p>
            <a:r>
              <a:rPr lang="en-US" dirty="0"/>
              <a:t>A large portion of local revenue is the local transfer.  As Mr. </a:t>
            </a:r>
            <a:r>
              <a:rPr lang="en-US" dirty="0" err="1"/>
              <a:t>Allhouse</a:t>
            </a:r>
            <a:r>
              <a:rPr lang="en-US" dirty="0"/>
              <a:t> mentioned in his revenue forecast, local revenues are increasing but at slower rate than in recent history, therefore we are only forecasting a slight increase in our transfer.  In FY21, the increase will be $2.4M based on preliminary assumptions.</a:t>
            </a:r>
          </a:p>
          <a:p>
            <a:endParaRPr lang="en-US" dirty="0"/>
          </a:p>
          <a:p>
            <a:r>
              <a:rPr lang="en-US" dirty="0"/>
              <a:t>In terms of the state, at this point all estimates are highly preliminary.  The governor will present his budget in December after which we will have more certainty.  But at this stage, there are two favorable indicators that will likely mean additional revenue.  </a:t>
            </a:r>
          </a:p>
          <a:p>
            <a:pPr marL="162160" indent="-162160">
              <a:buFont typeface="Arial" panose="020B0604020202020204" pitchFamily="34" charset="0"/>
              <a:buChar char="•"/>
            </a:pPr>
            <a:r>
              <a:rPr lang="en-US" dirty="0"/>
              <a:t>First, our Local Composite Index has dropped.  That calculation is done every two years, and if you recall this time two years ago it increased rather dramatically.  The LCI is a calculation done by the state to determine the locality’s ability to pay.  It includes variables such property values, sales tax, and adjusted gross income.  </a:t>
            </a:r>
          </a:p>
          <a:p>
            <a:pPr marL="162160" indent="-162160">
              <a:buFont typeface="Arial" panose="020B0604020202020204" pitchFamily="34" charset="0"/>
              <a:buChar char="•"/>
            </a:pPr>
            <a:r>
              <a:rPr lang="en-US" dirty="0"/>
              <a:t>Second, our enrollment is growing so we anticipate additional revenue for additional students.  In FY21, the preliminary increase is $3.4M.  </a:t>
            </a:r>
          </a:p>
          <a:p>
            <a:pPr>
              <a:spcAft>
                <a:spcPts val="568"/>
              </a:spcAft>
            </a:pPr>
            <a:endParaRPr lang="en-US" dirty="0"/>
          </a:p>
        </p:txBody>
      </p:sp>
      <p:sp>
        <p:nvSpPr>
          <p:cNvPr id="5" name="Date Placeholder 4"/>
          <p:cNvSpPr>
            <a:spLocks noGrp="1"/>
          </p:cNvSpPr>
          <p:nvPr>
            <p:ph type="dt" idx="10"/>
          </p:nvPr>
        </p:nvSpPr>
        <p:spPr/>
        <p:txBody>
          <a:bodyPr/>
          <a:lstStyle/>
          <a:p>
            <a:fld id="{D2636DB3-47D0-4576-9A7F-C21049771C28}" type="datetime1">
              <a:rPr lang="en-US" smtClean="0"/>
              <a:t>12/12/2019</a:t>
            </a:fld>
            <a:endParaRPr lang="en-US" dirty="0"/>
          </a:p>
        </p:txBody>
      </p:sp>
      <p:sp>
        <p:nvSpPr>
          <p:cNvPr id="6" name="Slide Number Placeholder 5"/>
          <p:cNvSpPr>
            <a:spLocks noGrp="1"/>
          </p:cNvSpPr>
          <p:nvPr>
            <p:ph type="sldNum" sz="quarter" idx="11"/>
          </p:nvPr>
        </p:nvSpPr>
        <p:spPr/>
        <p:txBody>
          <a:bodyPr/>
          <a:lstStyle/>
          <a:p>
            <a:fld id="{03519100-AD2E-4AEE-A24C-AFCD835A71D1}" type="slidenum">
              <a:rPr lang="en-US" smtClean="0"/>
              <a:t>6</a:t>
            </a:fld>
            <a:endParaRPr lang="en-US"/>
          </a:p>
        </p:txBody>
      </p:sp>
      <p:sp>
        <p:nvSpPr>
          <p:cNvPr id="4" name="Header Placeholder 3">
            <a:extLst>
              <a:ext uri="{FF2B5EF4-FFF2-40B4-BE49-F238E27FC236}">
                <a16:creationId xmlns:a16="http://schemas.microsoft.com/office/drawing/2014/main" id="{4ECC98C8-6B08-45B0-B970-C2CB674EA5C5}"/>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2593800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674688"/>
            <a:ext cx="5624513" cy="3163887"/>
          </a:xfrm>
        </p:spPr>
      </p:sp>
      <p:sp>
        <p:nvSpPr>
          <p:cNvPr id="3" name="Notes Placeholder 2"/>
          <p:cNvSpPr>
            <a:spLocks noGrp="1"/>
          </p:cNvSpPr>
          <p:nvPr>
            <p:ph type="body" idx="1"/>
          </p:nvPr>
        </p:nvSpPr>
        <p:spPr>
          <a:xfrm>
            <a:off x="670893" y="4047344"/>
            <a:ext cx="5590761" cy="4721902"/>
          </a:xfrm>
        </p:spPr>
        <p:txBody>
          <a:bodyPr/>
          <a:lstStyle/>
          <a:p>
            <a:pPr defTabSz="864854">
              <a:spcAft>
                <a:spcPts val="568"/>
              </a:spcAft>
              <a:defRPr/>
            </a:pPr>
            <a:r>
              <a:rPr lang="en-US" dirty="0"/>
              <a:t>I mentioned growth as a primary driver of the increase.   Here is a chart of our enrollment from the last five years in the solid green and projected for the next five years in the hatched columns.  I will draw your attention to FY20, which is this current school year.  We had projected and budgeted for 13,733 students but we have enrolled over 300 student more than that (or about 14,000 students).  We are projecting an additional 200 students next year (FY21), so that is budget to budget increase of 500 students.  That is a lot.  You can also see how the additional students we received this year influence out year projections.  </a:t>
            </a:r>
          </a:p>
          <a:p>
            <a:pPr>
              <a:spcAft>
                <a:spcPts val="568"/>
              </a:spcAft>
            </a:pPr>
            <a:endParaRPr lang="en-US" dirty="0"/>
          </a:p>
        </p:txBody>
      </p:sp>
      <p:sp>
        <p:nvSpPr>
          <p:cNvPr id="5" name="Date Placeholder 4"/>
          <p:cNvSpPr>
            <a:spLocks noGrp="1"/>
          </p:cNvSpPr>
          <p:nvPr>
            <p:ph type="dt" idx="10"/>
          </p:nvPr>
        </p:nvSpPr>
        <p:spPr/>
        <p:txBody>
          <a:bodyPr/>
          <a:lstStyle/>
          <a:p>
            <a:fld id="{3966FE59-C070-4107-AE18-744185CFEC0C}" type="datetime1">
              <a:rPr lang="en-US" smtClean="0"/>
              <a:t>12/12/2019</a:t>
            </a:fld>
            <a:endParaRPr lang="en-US" dirty="0"/>
          </a:p>
        </p:txBody>
      </p:sp>
      <p:sp>
        <p:nvSpPr>
          <p:cNvPr id="6" name="Slide Number Placeholder 5"/>
          <p:cNvSpPr>
            <a:spLocks noGrp="1"/>
          </p:cNvSpPr>
          <p:nvPr>
            <p:ph type="sldNum" sz="quarter" idx="11"/>
          </p:nvPr>
        </p:nvSpPr>
        <p:spPr/>
        <p:txBody>
          <a:bodyPr/>
          <a:lstStyle/>
          <a:p>
            <a:fld id="{03519100-AD2E-4AEE-A24C-AFCD835A71D1}" type="slidenum">
              <a:rPr lang="en-US" smtClean="0"/>
              <a:t>7</a:t>
            </a:fld>
            <a:endParaRPr lang="en-US"/>
          </a:p>
        </p:txBody>
      </p:sp>
      <p:sp>
        <p:nvSpPr>
          <p:cNvPr id="4" name="Header Placeholder 3">
            <a:extLst>
              <a:ext uri="{FF2B5EF4-FFF2-40B4-BE49-F238E27FC236}">
                <a16:creationId xmlns:a16="http://schemas.microsoft.com/office/drawing/2014/main" id="{C32D8919-2BC1-4634-A3BE-EAE1D2C260D3}"/>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1178564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674688"/>
            <a:ext cx="5624513" cy="3163887"/>
          </a:xfrm>
        </p:spPr>
      </p:sp>
      <p:sp>
        <p:nvSpPr>
          <p:cNvPr id="3" name="Notes Placeholder 2"/>
          <p:cNvSpPr>
            <a:spLocks noGrp="1"/>
          </p:cNvSpPr>
          <p:nvPr>
            <p:ph type="body" idx="1"/>
          </p:nvPr>
        </p:nvSpPr>
        <p:spPr>
          <a:xfrm>
            <a:off x="670893" y="4047344"/>
            <a:ext cx="5590761" cy="4721902"/>
          </a:xfrm>
        </p:spPr>
        <p:txBody>
          <a:bodyPr/>
          <a:lstStyle/>
          <a:p>
            <a:r>
              <a:rPr lang="en-US" dirty="0"/>
              <a:t>First, we anticipate increases in compensation &amp; benefits.</a:t>
            </a:r>
          </a:p>
          <a:p>
            <a:r>
              <a:rPr lang="en-US" dirty="0"/>
              <a:t>The VRS Board has reduced their rate of return of the investment portfolio which will require a higher contribution from employers.  This will be a $1.4M increase that we don’t have much option with.</a:t>
            </a:r>
          </a:p>
          <a:p>
            <a:endParaRPr lang="en-US" dirty="0"/>
          </a:p>
          <a:p>
            <a:r>
              <a:rPr lang="en-US" dirty="0"/>
              <a:t>As presented in the October Joint Board meeting, we need to remain competitive with our local market to ensure we can recruit and retain high quality staff.   UVA is raising their minimum wage for all full-time employees to $15/hour beginning January 1</a:t>
            </a:r>
            <a:r>
              <a:rPr lang="en-US" baseline="30000" dirty="0"/>
              <a:t>st</a:t>
            </a:r>
            <a:r>
              <a:rPr lang="en-US" dirty="0"/>
              <a:t>.  Since our October meeting, they have also announced their major contractors including Aramark will also raise their minimum wage to $15/hour beginning January 1</a:t>
            </a:r>
            <a:r>
              <a:rPr lang="en-US" baseline="30000" dirty="0"/>
              <a:t>st</a:t>
            </a:r>
            <a:r>
              <a:rPr lang="en-US" dirty="0"/>
              <a:t>.  We will need to take a multi-year approach to get there but we are forecasting an increase to $12.75 to start.</a:t>
            </a:r>
          </a:p>
          <a:p>
            <a:endParaRPr lang="en-US" dirty="0"/>
          </a:p>
          <a:p>
            <a:r>
              <a:rPr lang="en-US" dirty="0"/>
              <a:t>Lastly, as Lori mentioned earlier, we are using a joint assumption of a 2% increase for our teachers and classified staff.  </a:t>
            </a:r>
          </a:p>
          <a:p>
            <a:endParaRPr lang="en-US" dirty="0"/>
          </a:p>
          <a:p>
            <a:r>
              <a:rPr lang="en-US" dirty="0"/>
              <a:t>If you are doing some quick math, those items alone have exceeded the additional revenue we are anticipating.</a:t>
            </a:r>
          </a:p>
          <a:p>
            <a:r>
              <a:rPr lang="en-US" dirty="0"/>
              <a:t> </a:t>
            </a:r>
          </a:p>
          <a:p>
            <a:r>
              <a:rPr lang="en-US" dirty="0"/>
              <a:t>Next, we are anticipating serving more students.  We are a growing school division.  Our overall enrollment increase alone will require in the magnitude of 30 teaching positions.  That is a historically high number which I will explain shortly.</a:t>
            </a:r>
          </a:p>
          <a:p>
            <a:endParaRPr lang="en-US" dirty="0"/>
          </a:p>
          <a:p>
            <a:r>
              <a:rPr lang="en-US" dirty="0"/>
              <a:t>Lastly, we know there will be non-discretionary operational increases.  For preliminary planning purposes, we have modeled a 2% inflationary increase but we will build our actual budgets with more specifics.  Some anticipated examples include utility and fuel increases.  This a minor example, but the rate of police offer has increased impacting budgets for security at games and events.</a:t>
            </a:r>
          </a:p>
          <a:p>
            <a:endParaRPr lang="en-US" dirty="0"/>
          </a:p>
          <a:p>
            <a:endParaRPr lang="en-US" dirty="0"/>
          </a:p>
          <a:p>
            <a:pPr>
              <a:spcAft>
                <a:spcPts val="568"/>
              </a:spcAft>
            </a:pPr>
            <a:endParaRPr lang="en-US" dirty="0"/>
          </a:p>
        </p:txBody>
      </p:sp>
      <p:sp>
        <p:nvSpPr>
          <p:cNvPr id="5" name="Date Placeholder 4"/>
          <p:cNvSpPr>
            <a:spLocks noGrp="1"/>
          </p:cNvSpPr>
          <p:nvPr>
            <p:ph type="dt" idx="10"/>
          </p:nvPr>
        </p:nvSpPr>
        <p:spPr/>
        <p:txBody>
          <a:bodyPr/>
          <a:lstStyle/>
          <a:p>
            <a:fld id="{96AFF61A-4073-4D0D-9372-80A5114D0F7F}" type="datetime1">
              <a:rPr lang="en-US" smtClean="0"/>
              <a:t>12/12/2019</a:t>
            </a:fld>
            <a:endParaRPr lang="en-US" dirty="0"/>
          </a:p>
        </p:txBody>
      </p:sp>
      <p:sp>
        <p:nvSpPr>
          <p:cNvPr id="6" name="Slide Number Placeholder 5"/>
          <p:cNvSpPr>
            <a:spLocks noGrp="1"/>
          </p:cNvSpPr>
          <p:nvPr>
            <p:ph type="sldNum" sz="quarter" idx="11"/>
          </p:nvPr>
        </p:nvSpPr>
        <p:spPr/>
        <p:txBody>
          <a:bodyPr/>
          <a:lstStyle/>
          <a:p>
            <a:fld id="{03519100-AD2E-4AEE-A24C-AFCD835A71D1}" type="slidenum">
              <a:rPr lang="en-US" smtClean="0"/>
              <a:t>8</a:t>
            </a:fld>
            <a:endParaRPr lang="en-US"/>
          </a:p>
        </p:txBody>
      </p:sp>
      <p:sp>
        <p:nvSpPr>
          <p:cNvPr id="4" name="Header Placeholder 3">
            <a:extLst>
              <a:ext uri="{FF2B5EF4-FFF2-40B4-BE49-F238E27FC236}">
                <a16:creationId xmlns:a16="http://schemas.microsoft.com/office/drawing/2014/main" id="{74BAB7DF-5FE2-4237-B7CD-9CA880B621DF}"/>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1728479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519100-AD2E-4AEE-A24C-AFCD835A71D1}" type="slidenum">
              <a:rPr lang="en-US" smtClean="0"/>
              <a:t>9</a:t>
            </a:fld>
            <a:endParaRPr lang="en-US"/>
          </a:p>
        </p:txBody>
      </p:sp>
      <p:sp>
        <p:nvSpPr>
          <p:cNvPr id="6" name="Date Placeholder 5"/>
          <p:cNvSpPr>
            <a:spLocks noGrp="1"/>
          </p:cNvSpPr>
          <p:nvPr>
            <p:ph type="dt" idx="1"/>
          </p:nvPr>
        </p:nvSpPr>
        <p:spPr/>
        <p:txBody>
          <a:bodyPr/>
          <a:lstStyle/>
          <a:p>
            <a:fld id="{9A116D26-F7CB-4B9A-B025-BE1A8D41BD9E}" type="datetime1">
              <a:rPr lang="en-US" smtClean="0"/>
              <a:t>12/12/2019</a:t>
            </a:fld>
            <a:endParaRPr lang="en-US" dirty="0"/>
          </a:p>
        </p:txBody>
      </p:sp>
      <p:sp>
        <p:nvSpPr>
          <p:cNvPr id="7" name="Header Placeholder 6">
            <a:extLst>
              <a:ext uri="{FF2B5EF4-FFF2-40B4-BE49-F238E27FC236}">
                <a16:creationId xmlns:a16="http://schemas.microsoft.com/office/drawing/2014/main" id="{8ABD7870-4728-4D5F-B8EE-4ADF1332385A}"/>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2274467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217F6A-BCC1-4BE1-9565-E7F348BCB4FD}" type="datetime1">
              <a:rPr lang="en-US" smtClean="0"/>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44FB31-6532-4A9E-88F3-D39D6D446215}" type="slidenum">
              <a:rPr lang="en-US" smtClean="0"/>
              <a:t>‹#›</a:t>
            </a:fld>
            <a:endParaRPr lang="en-US"/>
          </a:p>
        </p:txBody>
      </p:sp>
    </p:spTree>
    <p:extLst>
      <p:ext uri="{BB962C8B-B14F-4D97-AF65-F5344CB8AC3E}">
        <p14:creationId xmlns:p14="http://schemas.microsoft.com/office/powerpoint/2010/main" val="3926714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5C4E5A-12C9-4152-B84C-398EE08A4AFF}" type="datetime1">
              <a:rPr lang="en-US" smtClean="0"/>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44FB31-6532-4A9E-88F3-D39D6D446215}" type="slidenum">
              <a:rPr lang="en-US" smtClean="0"/>
              <a:t>‹#›</a:t>
            </a:fld>
            <a:endParaRPr lang="en-US"/>
          </a:p>
        </p:txBody>
      </p:sp>
    </p:spTree>
    <p:extLst>
      <p:ext uri="{BB962C8B-B14F-4D97-AF65-F5344CB8AC3E}">
        <p14:creationId xmlns:p14="http://schemas.microsoft.com/office/powerpoint/2010/main" val="2054029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A4AAF1-8364-4FE4-86DC-18482C04A886}" type="datetime1">
              <a:rPr lang="en-US" smtClean="0"/>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44FB31-6532-4A9E-88F3-D39D6D446215}" type="slidenum">
              <a:rPr lang="en-US" smtClean="0"/>
              <a:t>‹#›</a:t>
            </a:fld>
            <a:endParaRPr lang="en-US"/>
          </a:p>
        </p:txBody>
      </p:sp>
    </p:spTree>
    <p:extLst>
      <p:ext uri="{BB962C8B-B14F-4D97-AF65-F5344CB8AC3E}">
        <p14:creationId xmlns:p14="http://schemas.microsoft.com/office/powerpoint/2010/main" val="795677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CCB39E-F094-46D6-92CF-3289A5494DF5}" type="datetime1">
              <a:rPr lang="en-US" smtClean="0"/>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44FB31-6532-4A9E-88F3-D39D6D446215}" type="slidenum">
              <a:rPr lang="en-US" smtClean="0"/>
              <a:t>‹#›</a:t>
            </a:fld>
            <a:endParaRPr lang="en-US"/>
          </a:p>
        </p:txBody>
      </p:sp>
    </p:spTree>
    <p:extLst>
      <p:ext uri="{BB962C8B-B14F-4D97-AF65-F5344CB8AC3E}">
        <p14:creationId xmlns:p14="http://schemas.microsoft.com/office/powerpoint/2010/main" val="2057016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0272CE-CBAA-48D8-BC99-2C7131C707CF}" type="datetime1">
              <a:rPr lang="en-US" smtClean="0"/>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44FB31-6532-4A9E-88F3-D39D6D446215}" type="slidenum">
              <a:rPr lang="en-US" smtClean="0"/>
              <a:t>‹#›</a:t>
            </a:fld>
            <a:endParaRPr lang="en-US"/>
          </a:p>
        </p:txBody>
      </p:sp>
    </p:spTree>
    <p:extLst>
      <p:ext uri="{BB962C8B-B14F-4D97-AF65-F5344CB8AC3E}">
        <p14:creationId xmlns:p14="http://schemas.microsoft.com/office/powerpoint/2010/main" val="2109504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3894F6-5787-40CD-8601-8CDFF228D598}" type="datetime1">
              <a:rPr lang="en-US" smtClean="0"/>
              <a:t>12/12/2019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44FB31-6532-4A9E-88F3-D39D6D446215}" type="slidenum">
              <a:rPr lang="en-US" smtClean="0"/>
              <a:t>‹#›</a:t>
            </a:fld>
            <a:endParaRPr lang="en-US"/>
          </a:p>
        </p:txBody>
      </p:sp>
    </p:spTree>
    <p:extLst>
      <p:ext uri="{BB962C8B-B14F-4D97-AF65-F5344CB8AC3E}">
        <p14:creationId xmlns:p14="http://schemas.microsoft.com/office/powerpoint/2010/main" val="2155247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FF2B71B-024A-4142-85D8-217D3457DDD9}" type="datetime1">
              <a:rPr lang="en-US" smtClean="0"/>
              <a:t>12/12/2019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44FB31-6532-4A9E-88F3-D39D6D446215}" type="slidenum">
              <a:rPr lang="en-US" smtClean="0"/>
              <a:t>‹#›</a:t>
            </a:fld>
            <a:endParaRPr lang="en-US"/>
          </a:p>
        </p:txBody>
      </p:sp>
    </p:spTree>
    <p:extLst>
      <p:ext uri="{BB962C8B-B14F-4D97-AF65-F5344CB8AC3E}">
        <p14:creationId xmlns:p14="http://schemas.microsoft.com/office/powerpoint/2010/main" val="3804910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073E90C-0733-4B16-A3E1-57448DBE0B7E}" type="datetime1">
              <a:rPr lang="en-US" smtClean="0"/>
              <a:t>12/12/2019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44FB31-6532-4A9E-88F3-D39D6D446215}" type="slidenum">
              <a:rPr lang="en-US" smtClean="0"/>
              <a:t>‹#›</a:t>
            </a:fld>
            <a:endParaRPr lang="en-US"/>
          </a:p>
        </p:txBody>
      </p:sp>
    </p:spTree>
    <p:extLst>
      <p:ext uri="{BB962C8B-B14F-4D97-AF65-F5344CB8AC3E}">
        <p14:creationId xmlns:p14="http://schemas.microsoft.com/office/powerpoint/2010/main" val="1627447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AC106F-FC0B-4949-8DB5-F247E9BFD065}" type="datetime1">
              <a:rPr lang="en-US" smtClean="0"/>
              <a:t>12/12/2019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44FB31-6532-4A9E-88F3-D39D6D446215}" type="slidenum">
              <a:rPr lang="en-US" smtClean="0"/>
              <a:t>‹#›</a:t>
            </a:fld>
            <a:endParaRPr lang="en-US"/>
          </a:p>
        </p:txBody>
      </p:sp>
    </p:spTree>
    <p:extLst>
      <p:ext uri="{BB962C8B-B14F-4D97-AF65-F5344CB8AC3E}">
        <p14:creationId xmlns:p14="http://schemas.microsoft.com/office/powerpoint/2010/main" val="650385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DA6207-2C8A-4EF2-8D70-8D842B896A9C}" type="datetime1">
              <a:rPr lang="en-US" smtClean="0"/>
              <a:t>12/12/2019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44FB31-6532-4A9E-88F3-D39D6D446215}" type="slidenum">
              <a:rPr lang="en-US" smtClean="0"/>
              <a:t>‹#›</a:t>
            </a:fld>
            <a:endParaRPr lang="en-US"/>
          </a:p>
        </p:txBody>
      </p:sp>
    </p:spTree>
    <p:extLst>
      <p:ext uri="{BB962C8B-B14F-4D97-AF65-F5344CB8AC3E}">
        <p14:creationId xmlns:p14="http://schemas.microsoft.com/office/powerpoint/2010/main" val="1194830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4EF1EA-04BB-46A1-8B16-8B2F665F6233}" type="datetime1">
              <a:rPr lang="en-US" smtClean="0"/>
              <a:t>12/12/2019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44FB31-6532-4A9E-88F3-D39D6D446215}" type="slidenum">
              <a:rPr lang="en-US" smtClean="0"/>
              <a:t>‹#›</a:t>
            </a:fld>
            <a:endParaRPr lang="en-US"/>
          </a:p>
        </p:txBody>
      </p:sp>
    </p:spTree>
    <p:extLst>
      <p:ext uri="{BB962C8B-B14F-4D97-AF65-F5344CB8AC3E}">
        <p14:creationId xmlns:p14="http://schemas.microsoft.com/office/powerpoint/2010/main" val="3389910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54583E-4ED7-415B-9A24-3F9EC279B422}" type="datetime1">
              <a:rPr lang="en-US" smtClean="0"/>
              <a:t>12/12/2019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44FB31-6532-4A9E-88F3-D39D6D446215}" type="slidenum">
              <a:rPr lang="en-US" smtClean="0"/>
              <a:t>‹#›</a:t>
            </a:fld>
            <a:endParaRPr lang="en-US"/>
          </a:p>
        </p:txBody>
      </p:sp>
    </p:spTree>
    <p:extLst>
      <p:ext uri="{BB962C8B-B14F-4D97-AF65-F5344CB8AC3E}">
        <p14:creationId xmlns:p14="http://schemas.microsoft.com/office/powerpoint/2010/main" val="33599997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25" t="15568" r="125" b="33791"/>
          <a:stretch/>
        </p:blipFill>
        <p:spPr>
          <a:xfrm>
            <a:off x="0" y="0"/>
            <a:ext cx="12188952" cy="41148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5376672"/>
            <a:ext cx="2057400" cy="1028700"/>
          </a:xfrm>
          <a:prstGeom prst="rect">
            <a:avLst/>
          </a:prstGeom>
        </p:spPr>
      </p:pic>
      <p:grpSp>
        <p:nvGrpSpPr>
          <p:cNvPr id="2" name="Group 1"/>
          <p:cNvGrpSpPr/>
          <p:nvPr/>
        </p:nvGrpSpPr>
        <p:grpSpPr>
          <a:xfrm>
            <a:off x="0" y="4114800"/>
            <a:ext cx="12192000" cy="914400"/>
            <a:chOff x="0" y="4114800"/>
            <a:chExt cx="12192000" cy="914400"/>
          </a:xfrm>
          <a:solidFill>
            <a:schemeClr val="accent1"/>
          </a:solidFill>
        </p:grpSpPr>
        <p:sp>
          <p:nvSpPr>
            <p:cNvPr id="8" name="Text Placeholder 7"/>
            <p:cNvSpPr txBox="1">
              <a:spLocks/>
            </p:cNvSpPr>
            <p:nvPr/>
          </p:nvSpPr>
          <p:spPr>
            <a:xfrm>
              <a:off x="0" y="4114800"/>
              <a:ext cx="12192000" cy="914400"/>
            </a:xfrm>
            <a:prstGeom prst="rect">
              <a:avLst/>
            </a:prstGeom>
            <a:grpFill/>
          </p:spPr>
          <p:txBody>
            <a:bodyPr lIns="457200" rIns="45720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4000" b="0" i="0" u="none" strike="noStrike" kern="1200" cap="all" normalizeH="0" baseline="0" noProof="0" dirty="0">
                <a:ln>
                  <a:noFill/>
                </a:ln>
                <a:solidFill>
                  <a:schemeClr val="bg1"/>
                </a:solidFill>
                <a:effectLst/>
                <a:uLnTx/>
                <a:uFillTx/>
                <a:latin typeface="+mj-lt"/>
                <a:ea typeface="+mn-ea"/>
                <a:cs typeface="+mn-cs"/>
              </a:endParaRPr>
            </a:p>
          </p:txBody>
        </p:sp>
        <p:sp>
          <p:nvSpPr>
            <p:cNvPr id="7" name="Title 1"/>
            <p:cNvSpPr txBox="1">
              <a:spLocks/>
            </p:cNvSpPr>
            <p:nvPr/>
          </p:nvSpPr>
          <p:spPr>
            <a:xfrm>
              <a:off x="457200" y="4114800"/>
              <a:ext cx="11274552" cy="914400"/>
            </a:xfrm>
            <a:prstGeom prst="rect">
              <a:avLst/>
            </a:prstGeom>
            <a:grpFill/>
          </p:spPr>
          <p:txBody>
            <a:bodyPr anchor="ctr" anchorCtr="0">
              <a:no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algn="r">
                <a:lnSpc>
                  <a:spcPct val="100000"/>
                </a:lnSpc>
              </a:pPr>
              <a:r>
                <a:rPr lang="en-US" sz="4000" cap="all" dirty="0">
                  <a:solidFill>
                    <a:schemeClr val="bg1"/>
                  </a:solidFill>
                </a:rPr>
                <a:t>FY 21 budget Work session</a:t>
              </a:r>
            </a:p>
          </p:txBody>
        </p:sp>
      </p:grpSp>
      <p:sp>
        <p:nvSpPr>
          <p:cNvPr id="11" name="Title 1"/>
          <p:cNvSpPr txBox="1">
            <a:spLocks/>
          </p:cNvSpPr>
          <p:nvPr/>
        </p:nvSpPr>
        <p:spPr>
          <a:xfrm>
            <a:off x="457200" y="5029200"/>
            <a:ext cx="11274552" cy="914400"/>
          </a:xfrm>
          <a:prstGeom prst="rect">
            <a:avLst/>
          </a:prstGeom>
        </p:spPr>
        <p:txBody>
          <a:bodyPr anchor="ctr" anchorCtr="0">
            <a:no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algn="r">
              <a:lnSpc>
                <a:spcPct val="100000"/>
              </a:lnSpc>
            </a:pPr>
            <a:r>
              <a:rPr lang="en-US" sz="4000" cap="all" dirty="0">
                <a:solidFill>
                  <a:schemeClr val="accent4"/>
                </a:solidFill>
              </a:rPr>
              <a:t>A Work In Progress</a:t>
            </a:r>
          </a:p>
        </p:txBody>
      </p:sp>
      <p:sp>
        <p:nvSpPr>
          <p:cNvPr id="12" name="Title 1"/>
          <p:cNvSpPr txBox="1">
            <a:spLocks/>
          </p:cNvSpPr>
          <p:nvPr/>
        </p:nvSpPr>
        <p:spPr>
          <a:xfrm>
            <a:off x="457200" y="5943600"/>
            <a:ext cx="11274552" cy="457200"/>
          </a:xfrm>
          <a:prstGeom prst="rect">
            <a:avLst/>
          </a:prstGeom>
        </p:spPr>
        <p:txBody>
          <a:bodyPr anchor="ctr" anchorCtr="0">
            <a:no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algn="r">
              <a:lnSpc>
                <a:spcPct val="100000"/>
              </a:lnSpc>
            </a:pPr>
            <a:r>
              <a:rPr lang="en-US" sz="2400" dirty="0"/>
              <a:t>December 12, 2019</a:t>
            </a:r>
          </a:p>
        </p:txBody>
      </p:sp>
      <p:sp>
        <p:nvSpPr>
          <p:cNvPr id="3" name="Slide Number Placeholder 2">
            <a:extLst>
              <a:ext uri="{FF2B5EF4-FFF2-40B4-BE49-F238E27FC236}">
                <a16:creationId xmlns:a16="http://schemas.microsoft.com/office/drawing/2014/main" id="{55EE860A-F9DC-41CF-9E4E-8ED343E85A85}"/>
              </a:ext>
            </a:extLst>
          </p:cNvPr>
          <p:cNvSpPr>
            <a:spLocks noGrp="1"/>
          </p:cNvSpPr>
          <p:nvPr>
            <p:ph type="sldNum" sz="quarter" idx="12"/>
          </p:nvPr>
        </p:nvSpPr>
        <p:spPr/>
        <p:txBody>
          <a:bodyPr/>
          <a:lstStyle/>
          <a:p>
            <a:fld id="{C844FB31-6532-4A9E-88F3-D39D6D446215}" type="slidenum">
              <a:rPr lang="en-US" smtClean="0"/>
              <a:t>1</a:t>
            </a:fld>
            <a:endParaRPr lang="en-US"/>
          </a:p>
        </p:txBody>
      </p:sp>
    </p:spTree>
    <p:extLst>
      <p:ext uri="{BB962C8B-B14F-4D97-AF65-F5344CB8AC3E}">
        <p14:creationId xmlns:p14="http://schemas.microsoft.com/office/powerpoint/2010/main" val="2592468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llout: Right Arrow 7">
            <a:extLst>
              <a:ext uri="{FF2B5EF4-FFF2-40B4-BE49-F238E27FC236}">
                <a16:creationId xmlns:a16="http://schemas.microsoft.com/office/drawing/2014/main" id="{3E1508DF-7821-464C-9668-E1E4799948A0}"/>
              </a:ext>
            </a:extLst>
          </p:cNvPr>
          <p:cNvSpPr/>
          <p:nvPr/>
        </p:nvSpPr>
        <p:spPr>
          <a:xfrm rot="5400000">
            <a:off x="5431537" y="-121880"/>
            <a:ext cx="2771661" cy="10176386"/>
          </a:xfrm>
          <a:prstGeom prst="rightArrowCallout">
            <a:avLst>
              <a:gd name="adj1" fmla="val 15017"/>
              <a:gd name="adj2" fmla="val 25000"/>
              <a:gd name="adj3" fmla="val 13113"/>
              <a:gd name="adj4" fmla="val 53043"/>
            </a:avLst>
          </a:prstGeom>
          <a:noFill/>
          <a:ln>
            <a:solidFill>
              <a:srgbClr val="2F3E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allout: Right Arrow 1">
            <a:extLst>
              <a:ext uri="{FF2B5EF4-FFF2-40B4-BE49-F238E27FC236}">
                <a16:creationId xmlns:a16="http://schemas.microsoft.com/office/drawing/2014/main" id="{7454ACA1-CF2D-4DB9-A6B2-6EDC0C7F1E77}"/>
              </a:ext>
            </a:extLst>
          </p:cNvPr>
          <p:cNvSpPr/>
          <p:nvPr/>
        </p:nvSpPr>
        <p:spPr>
          <a:xfrm rot="5400000">
            <a:off x="2842353" y="-1244906"/>
            <a:ext cx="4428782" cy="9540610"/>
          </a:xfrm>
          <a:prstGeom prst="rightArrowCallout">
            <a:avLst>
              <a:gd name="adj1" fmla="val 7987"/>
              <a:gd name="adj2" fmla="val 16021"/>
              <a:gd name="adj3" fmla="val 6806"/>
              <a:gd name="adj4" fmla="val 75847"/>
            </a:avLst>
          </a:prstGeom>
          <a:solidFill>
            <a:schemeClr val="bg1"/>
          </a:solidFill>
          <a:ln>
            <a:solidFill>
              <a:srgbClr val="2F3E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Content Placeholder 3">
            <a:extLst>
              <a:ext uri="{FF2B5EF4-FFF2-40B4-BE49-F238E27FC236}">
                <a16:creationId xmlns:a16="http://schemas.microsoft.com/office/drawing/2014/main" id="{4F52F99E-F42E-4616-8102-36AFD2642E2D}"/>
              </a:ext>
            </a:extLst>
          </p:cNvPr>
          <p:cNvGraphicFramePr>
            <a:graphicFrameLocks noGrp="1"/>
          </p:cNvGraphicFramePr>
          <p:nvPr>
            <p:ph idx="1"/>
            <p:extLst>
              <p:ext uri="{D42A27DB-BD31-4B8C-83A1-F6EECF244321}">
                <p14:modId xmlns:p14="http://schemas.microsoft.com/office/powerpoint/2010/main" val="1602981814"/>
              </p:ext>
            </p:extLst>
          </p:nvPr>
        </p:nvGraphicFramePr>
        <p:xfrm>
          <a:off x="444060" y="594030"/>
          <a:ext cx="9216189" cy="48504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Title 1"/>
          <p:cNvSpPr txBox="1">
            <a:spLocks/>
          </p:cNvSpPr>
          <p:nvPr/>
        </p:nvSpPr>
        <p:spPr>
          <a:xfrm>
            <a:off x="457200" y="457200"/>
            <a:ext cx="11274552" cy="1097280"/>
          </a:xfrm>
          <a:prstGeom prst="rect">
            <a:avLst/>
          </a:prstGeom>
        </p:spPr>
        <p:txBody>
          <a:bodyPr anchor="t" anchorCtr="0">
            <a:no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a:lnSpc>
                <a:spcPct val="100000"/>
              </a:lnSpc>
              <a:spcBef>
                <a:spcPts val="0"/>
              </a:spcBef>
              <a:spcAft>
                <a:spcPts val="300"/>
              </a:spcAft>
            </a:pPr>
            <a:r>
              <a:rPr lang="en-US" sz="4000" cap="all" dirty="0">
                <a:solidFill>
                  <a:schemeClr val="accent1"/>
                </a:solidFill>
              </a:rPr>
              <a:t>Funding request framework</a:t>
            </a:r>
          </a:p>
        </p:txBody>
      </p:sp>
      <p:sp>
        <p:nvSpPr>
          <p:cNvPr id="3" name="TextBox 2">
            <a:extLst>
              <a:ext uri="{FF2B5EF4-FFF2-40B4-BE49-F238E27FC236}">
                <a16:creationId xmlns:a16="http://schemas.microsoft.com/office/drawing/2014/main" id="{94D994E9-AC90-42F2-9E35-6D7517D646E0}"/>
              </a:ext>
            </a:extLst>
          </p:cNvPr>
          <p:cNvSpPr txBox="1"/>
          <p:nvPr/>
        </p:nvSpPr>
        <p:spPr>
          <a:xfrm>
            <a:off x="520288" y="5770665"/>
            <a:ext cx="5574188" cy="369332"/>
          </a:xfrm>
          <a:prstGeom prst="rect">
            <a:avLst/>
          </a:prstGeom>
          <a:noFill/>
        </p:spPr>
        <p:txBody>
          <a:bodyPr wrap="square" rtlCol="0">
            <a:spAutoFit/>
          </a:bodyPr>
          <a:lstStyle/>
          <a:p>
            <a:pPr algn="ctr"/>
            <a:r>
              <a:rPr lang="en-US" b="1" dirty="0"/>
              <a:t>Superintendent’s Funding Request</a:t>
            </a:r>
          </a:p>
        </p:txBody>
      </p:sp>
      <p:sp>
        <p:nvSpPr>
          <p:cNvPr id="5" name="Slide Number Placeholder 4">
            <a:extLst>
              <a:ext uri="{FF2B5EF4-FFF2-40B4-BE49-F238E27FC236}">
                <a16:creationId xmlns:a16="http://schemas.microsoft.com/office/drawing/2014/main" id="{D7719CED-651F-4F20-816C-2240698520B5}"/>
              </a:ext>
            </a:extLst>
          </p:cNvPr>
          <p:cNvSpPr>
            <a:spLocks noGrp="1"/>
          </p:cNvSpPr>
          <p:nvPr>
            <p:ph type="sldNum" sz="quarter" idx="12"/>
          </p:nvPr>
        </p:nvSpPr>
        <p:spPr/>
        <p:txBody>
          <a:bodyPr/>
          <a:lstStyle/>
          <a:p>
            <a:fld id="{C844FB31-6532-4A9E-88F3-D39D6D446215}" type="slidenum">
              <a:rPr lang="en-US" smtClean="0"/>
              <a:t>10</a:t>
            </a:fld>
            <a:endParaRPr lang="en-US"/>
          </a:p>
        </p:txBody>
      </p:sp>
      <p:sp>
        <p:nvSpPr>
          <p:cNvPr id="9" name="TextBox 8">
            <a:extLst>
              <a:ext uri="{FF2B5EF4-FFF2-40B4-BE49-F238E27FC236}">
                <a16:creationId xmlns:a16="http://schemas.microsoft.com/office/drawing/2014/main" id="{566D39CC-D333-4A8B-90BF-D4D17A2D4449}"/>
              </a:ext>
            </a:extLst>
          </p:cNvPr>
          <p:cNvSpPr txBox="1"/>
          <p:nvPr/>
        </p:nvSpPr>
        <p:spPr>
          <a:xfrm>
            <a:off x="4837324" y="6354249"/>
            <a:ext cx="5574188" cy="369332"/>
          </a:xfrm>
          <a:prstGeom prst="rect">
            <a:avLst/>
          </a:prstGeom>
          <a:noFill/>
        </p:spPr>
        <p:txBody>
          <a:bodyPr wrap="square" rtlCol="0">
            <a:spAutoFit/>
          </a:bodyPr>
          <a:lstStyle/>
          <a:p>
            <a:pPr algn="ctr"/>
            <a:r>
              <a:rPr lang="en-US" b="1" dirty="0"/>
              <a:t>School Board Proposed Request</a:t>
            </a:r>
          </a:p>
        </p:txBody>
      </p:sp>
      <p:sp>
        <p:nvSpPr>
          <p:cNvPr id="6" name="Arrow: Chevron 5">
            <a:extLst>
              <a:ext uri="{FF2B5EF4-FFF2-40B4-BE49-F238E27FC236}">
                <a16:creationId xmlns:a16="http://schemas.microsoft.com/office/drawing/2014/main" id="{61B4E09F-5E42-4B20-96D1-CE8A2B35A545}"/>
              </a:ext>
            </a:extLst>
          </p:cNvPr>
          <p:cNvSpPr/>
          <p:nvPr/>
        </p:nvSpPr>
        <p:spPr>
          <a:xfrm>
            <a:off x="9930721" y="3741549"/>
            <a:ext cx="1876827" cy="797400"/>
          </a:xfrm>
          <a:prstGeom prst="chevron">
            <a:avLst>
              <a:gd name="adj" fmla="val 5135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Jan/Feb Work Sessions</a:t>
            </a:r>
          </a:p>
        </p:txBody>
      </p:sp>
    </p:spTree>
    <p:extLst>
      <p:ext uri="{BB962C8B-B14F-4D97-AF65-F5344CB8AC3E}">
        <p14:creationId xmlns:p14="http://schemas.microsoft.com/office/powerpoint/2010/main" val="3058473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ded Corner 2">
            <a:extLst>
              <a:ext uri="{FF2B5EF4-FFF2-40B4-BE49-F238E27FC236}">
                <a16:creationId xmlns:a16="http://schemas.microsoft.com/office/drawing/2014/main" id="{C1B09ACD-3042-4A92-954C-DAF8E8412B92}"/>
              </a:ext>
            </a:extLst>
          </p:cNvPr>
          <p:cNvSpPr/>
          <p:nvPr/>
        </p:nvSpPr>
        <p:spPr>
          <a:xfrm>
            <a:off x="457200" y="2522506"/>
            <a:ext cx="1346431" cy="1830056"/>
          </a:xfrm>
          <a:prstGeom prst="foldedCorner">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FF"/>
              </a:highlight>
            </a:endParaRPr>
          </a:p>
        </p:txBody>
      </p:sp>
      <p:sp>
        <p:nvSpPr>
          <p:cNvPr id="5" name="TextBox 4">
            <a:extLst>
              <a:ext uri="{FF2B5EF4-FFF2-40B4-BE49-F238E27FC236}">
                <a16:creationId xmlns:a16="http://schemas.microsoft.com/office/drawing/2014/main" id="{78A8A349-856B-46A6-BA09-B13A1968355A}"/>
              </a:ext>
            </a:extLst>
          </p:cNvPr>
          <p:cNvSpPr txBox="1"/>
          <p:nvPr/>
        </p:nvSpPr>
        <p:spPr>
          <a:xfrm>
            <a:off x="224036" y="4452827"/>
            <a:ext cx="1812758" cy="646331"/>
          </a:xfrm>
          <a:prstGeom prst="rect">
            <a:avLst/>
          </a:prstGeom>
          <a:noFill/>
        </p:spPr>
        <p:txBody>
          <a:bodyPr wrap="square" rtlCol="0">
            <a:spAutoFit/>
          </a:bodyPr>
          <a:lstStyle/>
          <a:p>
            <a:pPr algn="ctr"/>
            <a:r>
              <a:rPr lang="en-US" dirty="0"/>
              <a:t>List of all proposals</a:t>
            </a:r>
          </a:p>
        </p:txBody>
      </p:sp>
      <p:sp>
        <p:nvSpPr>
          <p:cNvPr id="6" name="Folded Corner 2">
            <a:extLst>
              <a:ext uri="{FF2B5EF4-FFF2-40B4-BE49-F238E27FC236}">
                <a16:creationId xmlns:a16="http://schemas.microsoft.com/office/drawing/2014/main" id="{283A33D7-4E59-4930-9E70-AEF8D34B7BEA}"/>
              </a:ext>
            </a:extLst>
          </p:cNvPr>
          <p:cNvSpPr/>
          <p:nvPr/>
        </p:nvSpPr>
        <p:spPr>
          <a:xfrm>
            <a:off x="5872459" y="2522506"/>
            <a:ext cx="1346431" cy="1830056"/>
          </a:xfrm>
          <a:prstGeom prst="foldedCorner">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FF"/>
              </a:highlight>
            </a:endParaRPr>
          </a:p>
        </p:txBody>
      </p:sp>
      <p:sp>
        <p:nvSpPr>
          <p:cNvPr id="7" name="TextBox 6">
            <a:extLst>
              <a:ext uri="{FF2B5EF4-FFF2-40B4-BE49-F238E27FC236}">
                <a16:creationId xmlns:a16="http://schemas.microsoft.com/office/drawing/2014/main" id="{342FD6D4-C6A8-4748-831F-AC7394D08443}"/>
              </a:ext>
            </a:extLst>
          </p:cNvPr>
          <p:cNvSpPr txBox="1"/>
          <p:nvPr/>
        </p:nvSpPr>
        <p:spPr>
          <a:xfrm>
            <a:off x="5623251" y="4460849"/>
            <a:ext cx="1812758" cy="923330"/>
          </a:xfrm>
          <a:prstGeom prst="rect">
            <a:avLst/>
          </a:prstGeom>
          <a:noFill/>
        </p:spPr>
        <p:txBody>
          <a:bodyPr wrap="square" rtlCol="0">
            <a:spAutoFit/>
          </a:bodyPr>
          <a:lstStyle/>
          <a:p>
            <a:pPr algn="ctr"/>
            <a:r>
              <a:rPr lang="en-US" dirty="0"/>
              <a:t>Proposal Development Template</a:t>
            </a:r>
          </a:p>
        </p:txBody>
      </p:sp>
      <p:sp>
        <p:nvSpPr>
          <p:cNvPr id="15" name="Folded Corner 2">
            <a:extLst>
              <a:ext uri="{FF2B5EF4-FFF2-40B4-BE49-F238E27FC236}">
                <a16:creationId xmlns:a16="http://schemas.microsoft.com/office/drawing/2014/main" id="{5C19329C-0127-4D3A-BB3C-6E2412C0C7C4}"/>
              </a:ext>
            </a:extLst>
          </p:cNvPr>
          <p:cNvSpPr/>
          <p:nvPr/>
        </p:nvSpPr>
        <p:spPr>
          <a:xfrm>
            <a:off x="9473968" y="2526335"/>
            <a:ext cx="1346431" cy="1830056"/>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FF"/>
              </a:highlight>
            </a:endParaRPr>
          </a:p>
        </p:txBody>
      </p:sp>
      <p:sp>
        <p:nvSpPr>
          <p:cNvPr id="16" name="Right Brace 15">
            <a:extLst>
              <a:ext uri="{FF2B5EF4-FFF2-40B4-BE49-F238E27FC236}">
                <a16:creationId xmlns:a16="http://schemas.microsoft.com/office/drawing/2014/main" id="{3CFE6360-0DCA-44E0-9884-431455581A85}"/>
              </a:ext>
            </a:extLst>
          </p:cNvPr>
          <p:cNvSpPr/>
          <p:nvPr/>
        </p:nvSpPr>
        <p:spPr>
          <a:xfrm>
            <a:off x="7924800" y="2526335"/>
            <a:ext cx="507514" cy="413965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0BE9E56C-3B0D-448D-993A-45E90011EF20}"/>
              </a:ext>
            </a:extLst>
          </p:cNvPr>
          <p:cNvSpPr txBox="1"/>
          <p:nvPr/>
        </p:nvSpPr>
        <p:spPr>
          <a:xfrm>
            <a:off x="9240804" y="4472947"/>
            <a:ext cx="1812758" cy="646331"/>
          </a:xfrm>
          <a:prstGeom prst="rect">
            <a:avLst/>
          </a:prstGeom>
          <a:noFill/>
        </p:spPr>
        <p:txBody>
          <a:bodyPr wrap="square" rtlCol="0">
            <a:spAutoFit/>
          </a:bodyPr>
          <a:lstStyle/>
          <a:p>
            <a:pPr algn="ctr"/>
            <a:r>
              <a:rPr lang="en-US" dirty="0"/>
              <a:t>Top 10 Ranking</a:t>
            </a:r>
          </a:p>
        </p:txBody>
      </p:sp>
      <p:sp>
        <p:nvSpPr>
          <p:cNvPr id="18" name="Folded Corner 2">
            <a:extLst>
              <a:ext uri="{FF2B5EF4-FFF2-40B4-BE49-F238E27FC236}">
                <a16:creationId xmlns:a16="http://schemas.microsoft.com/office/drawing/2014/main" id="{BB64FA6E-EB62-47E7-8F27-8FAA9B59E3E1}"/>
              </a:ext>
            </a:extLst>
          </p:cNvPr>
          <p:cNvSpPr/>
          <p:nvPr/>
        </p:nvSpPr>
        <p:spPr>
          <a:xfrm>
            <a:off x="2182824" y="2522506"/>
            <a:ext cx="1346431" cy="1830056"/>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FF"/>
              </a:highlight>
            </a:endParaRPr>
          </a:p>
        </p:txBody>
      </p:sp>
      <p:sp>
        <p:nvSpPr>
          <p:cNvPr id="19" name="TextBox 18">
            <a:extLst>
              <a:ext uri="{FF2B5EF4-FFF2-40B4-BE49-F238E27FC236}">
                <a16:creationId xmlns:a16="http://schemas.microsoft.com/office/drawing/2014/main" id="{BF596C06-A443-4913-8A74-26F3D6984598}"/>
              </a:ext>
            </a:extLst>
          </p:cNvPr>
          <p:cNvSpPr txBox="1"/>
          <p:nvPr/>
        </p:nvSpPr>
        <p:spPr>
          <a:xfrm>
            <a:off x="1949660" y="4452827"/>
            <a:ext cx="1812758" cy="923330"/>
          </a:xfrm>
          <a:prstGeom prst="rect">
            <a:avLst/>
          </a:prstGeom>
          <a:noFill/>
        </p:spPr>
        <p:txBody>
          <a:bodyPr wrap="square" rtlCol="0">
            <a:spAutoFit/>
          </a:bodyPr>
          <a:lstStyle/>
          <a:p>
            <a:pPr algn="ctr"/>
            <a:r>
              <a:rPr lang="en-US" dirty="0"/>
              <a:t>Nov. 14 </a:t>
            </a:r>
          </a:p>
          <a:p>
            <a:pPr algn="ctr"/>
            <a:r>
              <a:rPr lang="en-US" dirty="0"/>
              <a:t>Work Session Notes</a:t>
            </a:r>
          </a:p>
        </p:txBody>
      </p:sp>
      <p:sp>
        <p:nvSpPr>
          <p:cNvPr id="20" name="Title 1">
            <a:extLst>
              <a:ext uri="{FF2B5EF4-FFF2-40B4-BE49-F238E27FC236}">
                <a16:creationId xmlns:a16="http://schemas.microsoft.com/office/drawing/2014/main" id="{2118001C-46EE-4FA6-8009-886A42023EE8}"/>
              </a:ext>
            </a:extLst>
          </p:cNvPr>
          <p:cNvSpPr txBox="1">
            <a:spLocks/>
          </p:cNvSpPr>
          <p:nvPr/>
        </p:nvSpPr>
        <p:spPr>
          <a:xfrm>
            <a:off x="457200" y="457200"/>
            <a:ext cx="11274552" cy="1097280"/>
          </a:xfrm>
          <a:prstGeom prst="rect">
            <a:avLst/>
          </a:prstGeom>
        </p:spPr>
        <p:txBody>
          <a:bodyPr anchor="t" anchorCtr="0">
            <a:no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a:lnSpc>
                <a:spcPct val="100000"/>
              </a:lnSpc>
              <a:spcBef>
                <a:spcPts val="0"/>
              </a:spcBef>
              <a:spcAft>
                <a:spcPts val="300"/>
              </a:spcAft>
            </a:pPr>
            <a:r>
              <a:rPr lang="en-US" sz="4000" cap="all" dirty="0">
                <a:solidFill>
                  <a:schemeClr val="accent1"/>
                </a:solidFill>
              </a:rPr>
              <a:t>Budget Work </a:t>
            </a:r>
          </a:p>
        </p:txBody>
      </p:sp>
      <p:sp>
        <p:nvSpPr>
          <p:cNvPr id="2" name="Slide Number Placeholder 1">
            <a:extLst>
              <a:ext uri="{FF2B5EF4-FFF2-40B4-BE49-F238E27FC236}">
                <a16:creationId xmlns:a16="http://schemas.microsoft.com/office/drawing/2014/main" id="{1A6A8DBE-2D96-4562-AF06-FC3033E1529D}"/>
              </a:ext>
            </a:extLst>
          </p:cNvPr>
          <p:cNvSpPr>
            <a:spLocks noGrp="1"/>
          </p:cNvSpPr>
          <p:nvPr>
            <p:ph type="sldNum" sz="quarter" idx="12"/>
          </p:nvPr>
        </p:nvSpPr>
        <p:spPr>
          <a:xfrm>
            <a:off x="8610600" y="7083464"/>
            <a:ext cx="2743200" cy="365125"/>
          </a:xfrm>
        </p:spPr>
        <p:txBody>
          <a:bodyPr/>
          <a:lstStyle/>
          <a:p>
            <a:fld id="{C844FB31-6532-4A9E-88F3-D39D6D446215}" type="slidenum">
              <a:rPr lang="en-US" smtClean="0"/>
              <a:t>11</a:t>
            </a:fld>
            <a:endParaRPr lang="en-US"/>
          </a:p>
        </p:txBody>
      </p:sp>
      <p:sp>
        <p:nvSpPr>
          <p:cNvPr id="22" name="Folded Corner 2">
            <a:extLst>
              <a:ext uri="{FF2B5EF4-FFF2-40B4-BE49-F238E27FC236}">
                <a16:creationId xmlns:a16="http://schemas.microsoft.com/office/drawing/2014/main" id="{2FA81D08-805C-4225-9493-B51A14AEB104}"/>
              </a:ext>
            </a:extLst>
          </p:cNvPr>
          <p:cNvSpPr/>
          <p:nvPr/>
        </p:nvSpPr>
        <p:spPr>
          <a:xfrm>
            <a:off x="3981183" y="2526335"/>
            <a:ext cx="1346431" cy="1830056"/>
          </a:xfrm>
          <a:prstGeom prst="foldedCorne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FF"/>
              </a:highlight>
            </a:endParaRPr>
          </a:p>
        </p:txBody>
      </p:sp>
      <p:sp>
        <p:nvSpPr>
          <p:cNvPr id="23" name="TextBox 22">
            <a:extLst>
              <a:ext uri="{FF2B5EF4-FFF2-40B4-BE49-F238E27FC236}">
                <a16:creationId xmlns:a16="http://schemas.microsoft.com/office/drawing/2014/main" id="{2FE47AA9-FA34-4F61-B130-6BD6A987EAE5}"/>
              </a:ext>
            </a:extLst>
          </p:cNvPr>
          <p:cNvSpPr txBox="1"/>
          <p:nvPr/>
        </p:nvSpPr>
        <p:spPr>
          <a:xfrm>
            <a:off x="3796700" y="4465420"/>
            <a:ext cx="1812758" cy="1200329"/>
          </a:xfrm>
          <a:prstGeom prst="rect">
            <a:avLst/>
          </a:prstGeom>
          <a:noFill/>
        </p:spPr>
        <p:txBody>
          <a:bodyPr wrap="square" rtlCol="0">
            <a:spAutoFit/>
          </a:bodyPr>
          <a:lstStyle/>
          <a:p>
            <a:pPr algn="ctr"/>
            <a:r>
              <a:rPr lang="en-US" dirty="0"/>
              <a:t>FY 20 Proposals Progress Report</a:t>
            </a:r>
          </a:p>
        </p:txBody>
      </p:sp>
      <p:sp>
        <p:nvSpPr>
          <p:cNvPr id="24" name="Folded Corner 2">
            <a:extLst>
              <a:ext uri="{FF2B5EF4-FFF2-40B4-BE49-F238E27FC236}">
                <a16:creationId xmlns:a16="http://schemas.microsoft.com/office/drawing/2014/main" id="{130A7D3B-6FDD-4325-BCC9-06DBA2499DBF}"/>
              </a:ext>
            </a:extLst>
          </p:cNvPr>
          <p:cNvSpPr/>
          <p:nvPr/>
        </p:nvSpPr>
        <p:spPr>
          <a:xfrm>
            <a:off x="4069415" y="2598525"/>
            <a:ext cx="1346431" cy="1830056"/>
          </a:xfrm>
          <a:prstGeom prst="foldedCorne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FF"/>
              </a:highlight>
            </a:endParaRPr>
          </a:p>
        </p:txBody>
      </p:sp>
      <p:sp>
        <p:nvSpPr>
          <p:cNvPr id="8" name="TextBox 7">
            <a:extLst>
              <a:ext uri="{FF2B5EF4-FFF2-40B4-BE49-F238E27FC236}">
                <a16:creationId xmlns:a16="http://schemas.microsoft.com/office/drawing/2014/main" id="{3E076D7E-F666-4000-97D3-9B3438096A74}"/>
              </a:ext>
            </a:extLst>
          </p:cNvPr>
          <p:cNvSpPr txBox="1"/>
          <p:nvPr/>
        </p:nvSpPr>
        <p:spPr>
          <a:xfrm>
            <a:off x="717282" y="1964658"/>
            <a:ext cx="826265" cy="369332"/>
          </a:xfrm>
          <a:prstGeom prst="rect">
            <a:avLst/>
          </a:prstGeom>
          <a:noFill/>
        </p:spPr>
        <p:txBody>
          <a:bodyPr wrap="square" rtlCol="0">
            <a:spAutoFit/>
          </a:bodyPr>
          <a:lstStyle/>
          <a:p>
            <a:pPr algn="ctr"/>
            <a:r>
              <a:rPr lang="en-US" dirty="0"/>
              <a:t>#1</a:t>
            </a:r>
          </a:p>
        </p:txBody>
      </p:sp>
      <p:sp>
        <p:nvSpPr>
          <p:cNvPr id="25" name="TextBox 24">
            <a:extLst>
              <a:ext uri="{FF2B5EF4-FFF2-40B4-BE49-F238E27FC236}">
                <a16:creationId xmlns:a16="http://schemas.microsoft.com/office/drawing/2014/main" id="{853C6B7C-0D8E-4EF5-AB29-A66B3DAB4512}"/>
              </a:ext>
            </a:extLst>
          </p:cNvPr>
          <p:cNvSpPr txBox="1"/>
          <p:nvPr/>
        </p:nvSpPr>
        <p:spPr>
          <a:xfrm>
            <a:off x="2442906" y="1964658"/>
            <a:ext cx="826265" cy="369332"/>
          </a:xfrm>
          <a:prstGeom prst="rect">
            <a:avLst/>
          </a:prstGeom>
          <a:noFill/>
        </p:spPr>
        <p:txBody>
          <a:bodyPr wrap="square" rtlCol="0">
            <a:spAutoFit/>
          </a:bodyPr>
          <a:lstStyle/>
          <a:p>
            <a:pPr algn="ctr"/>
            <a:r>
              <a:rPr lang="en-US" b="1" dirty="0"/>
              <a:t>#2</a:t>
            </a:r>
          </a:p>
        </p:txBody>
      </p:sp>
      <p:sp>
        <p:nvSpPr>
          <p:cNvPr id="26" name="TextBox 25">
            <a:extLst>
              <a:ext uri="{FF2B5EF4-FFF2-40B4-BE49-F238E27FC236}">
                <a16:creationId xmlns:a16="http://schemas.microsoft.com/office/drawing/2014/main" id="{9480AEFE-DE6A-4806-9939-7AB714842FD2}"/>
              </a:ext>
            </a:extLst>
          </p:cNvPr>
          <p:cNvSpPr txBox="1"/>
          <p:nvPr/>
        </p:nvSpPr>
        <p:spPr>
          <a:xfrm>
            <a:off x="4241265" y="1920872"/>
            <a:ext cx="826265" cy="369332"/>
          </a:xfrm>
          <a:prstGeom prst="rect">
            <a:avLst/>
          </a:prstGeom>
          <a:noFill/>
        </p:spPr>
        <p:txBody>
          <a:bodyPr wrap="square" rtlCol="0">
            <a:spAutoFit/>
          </a:bodyPr>
          <a:lstStyle/>
          <a:p>
            <a:pPr algn="ctr"/>
            <a:r>
              <a:rPr lang="en-US" b="1" dirty="0"/>
              <a:t>#3</a:t>
            </a:r>
          </a:p>
        </p:txBody>
      </p:sp>
      <p:sp>
        <p:nvSpPr>
          <p:cNvPr id="27" name="TextBox 26">
            <a:extLst>
              <a:ext uri="{FF2B5EF4-FFF2-40B4-BE49-F238E27FC236}">
                <a16:creationId xmlns:a16="http://schemas.microsoft.com/office/drawing/2014/main" id="{ED026192-5F61-48D7-B68B-9C185DB5520D}"/>
              </a:ext>
            </a:extLst>
          </p:cNvPr>
          <p:cNvSpPr txBox="1"/>
          <p:nvPr/>
        </p:nvSpPr>
        <p:spPr>
          <a:xfrm>
            <a:off x="6132541" y="1944222"/>
            <a:ext cx="826265" cy="369332"/>
          </a:xfrm>
          <a:prstGeom prst="rect">
            <a:avLst/>
          </a:prstGeom>
          <a:noFill/>
        </p:spPr>
        <p:txBody>
          <a:bodyPr wrap="square" rtlCol="0">
            <a:spAutoFit/>
          </a:bodyPr>
          <a:lstStyle/>
          <a:p>
            <a:pPr algn="ctr"/>
            <a:r>
              <a:rPr lang="en-US" b="1" dirty="0"/>
              <a:t>#4</a:t>
            </a:r>
          </a:p>
        </p:txBody>
      </p:sp>
      <p:sp>
        <p:nvSpPr>
          <p:cNvPr id="28" name="TextBox 27">
            <a:extLst>
              <a:ext uri="{FF2B5EF4-FFF2-40B4-BE49-F238E27FC236}">
                <a16:creationId xmlns:a16="http://schemas.microsoft.com/office/drawing/2014/main" id="{69003C04-4480-4832-8578-97C67122C127}"/>
              </a:ext>
            </a:extLst>
          </p:cNvPr>
          <p:cNvSpPr txBox="1"/>
          <p:nvPr/>
        </p:nvSpPr>
        <p:spPr>
          <a:xfrm>
            <a:off x="9734050" y="1967291"/>
            <a:ext cx="826265" cy="369332"/>
          </a:xfrm>
          <a:prstGeom prst="rect">
            <a:avLst/>
          </a:prstGeom>
          <a:noFill/>
        </p:spPr>
        <p:txBody>
          <a:bodyPr wrap="square" rtlCol="0">
            <a:spAutoFit/>
          </a:bodyPr>
          <a:lstStyle/>
          <a:p>
            <a:pPr algn="ctr"/>
            <a:r>
              <a:rPr lang="en-US" b="1" dirty="0"/>
              <a:t>#5</a:t>
            </a:r>
          </a:p>
        </p:txBody>
      </p:sp>
      <p:sp>
        <p:nvSpPr>
          <p:cNvPr id="29" name="TextBox 28">
            <a:extLst>
              <a:ext uri="{FF2B5EF4-FFF2-40B4-BE49-F238E27FC236}">
                <a16:creationId xmlns:a16="http://schemas.microsoft.com/office/drawing/2014/main" id="{6FFE6D40-BC67-4972-A810-00ED25ADC2BF}"/>
              </a:ext>
            </a:extLst>
          </p:cNvPr>
          <p:cNvSpPr txBox="1"/>
          <p:nvPr/>
        </p:nvSpPr>
        <p:spPr>
          <a:xfrm>
            <a:off x="717282" y="1963879"/>
            <a:ext cx="826265" cy="369332"/>
          </a:xfrm>
          <a:prstGeom prst="rect">
            <a:avLst/>
          </a:prstGeom>
          <a:noFill/>
        </p:spPr>
        <p:txBody>
          <a:bodyPr wrap="square" rtlCol="0">
            <a:spAutoFit/>
          </a:bodyPr>
          <a:lstStyle/>
          <a:p>
            <a:pPr algn="ctr"/>
            <a:r>
              <a:rPr lang="en-US" b="1" dirty="0"/>
              <a:t>#1</a:t>
            </a:r>
          </a:p>
        </p:txBody>
      </p:sp>
    </p:spTree>
    <p:extLst>
      <p:ext uri="{BB962C8B-B14F-4D97-AF65-F5344CB8AC3E}">
        <p14:creationId xmlns:p14="http://schemas.microsoft.com/office/powerpoint/2010/main" val="2554481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E467511-BEFE-46A4-9BE7-C79483D6C8FF}"/>
              </a:ext>
            </a:extLst>
          </p:cNvPr>
          <p:cNvSpPr>
            <a:spLocks noGrp="1"/>
          </p:cNvSpPr>
          <p:nvPr>
            <p:ph type="body" idx="1"/>
          </p:nvPr>
        </p:nvSpPr>
        <p:spPr>
          <a:xfrm>
            <a:off x="836612" y="1438792"/>
            <a:ext cx="5157787" cy="823912"/>
          </a:xfrm>
        </p:spPr>
        <p:txBody>
          <a:bodyPr/>
          <a:lstStyle/>
          <a:p>
            <a:r>
              <a:rPr lang="en-US" dirty="0"/>
              <a:t>Read (30 minutes)</a:t>
            </a:r>
          </a:p>
        </p:txBody>
      </p:sp>
      <p:sp>
        <p:nvSpPr>
          <p:cNvPr id="7" name="Content Placeholder 6">
            <a:extLst>
              <a:ext uri="{FF2B5EF4-FFF2-40B4-BE49-F238E27FC236}">
                <a16:creationId xmlns:a16="http://schemas.microsoft.com/office/drawing/2014/main" id="{38DDA7C3-51AD-4A45-BEBB-8AC634D8BEBD}"/>
              </a:ext>
            </a:extLst>
          </p:cNvPr>
          <p:cNvSpPr>
            <a:spLocks noGrp="1"/>
          </p:cNvSpPr>
          <p:nvPr>
            <p:ph sz="half" idx="2"/>
          </p:nvPr>
        </p:nvSpPr>
        <p:spPr>
          <a:xfrm>
            <a:off x="839788" y="2505074"/>
            <a:ext cx="5157787" cy="4094029"/>
          </a:xfrm>
        </p:spPr>
        <p:txBody>
          <a:bodyPr>
            <a:normAutofit fontScale="62500" lnSpcReduction="20000"/>
          </a:bodyPr>
          <a:lstStyle/>
          <a:p>
            <a:pPr marL="514350" indent="-514350">
              <a:buAutoNum type="arabicPeriod"/>
            </a:pPr>
            <a:r>
              <a:rPr lang="en-US" dirty="0"/>
              <a:t>Read through the list of proposals. </a:t>
            </a:r>
          </a:p>
          <a:p>
            <a:pPr lvl="1"/>
            <a:r>
              <a:rPr lang="en-US" dirty="0"/>
              <a:t>Mark the ones that stand out to you. </a:t>
            </a:r>
          </a:p>
          <a:p>
            <a:pPr lvl="1"/>
            <a:r>
              <a:rPr lang="en-US" dirty="0"/>
              <a:t>What surprises you?</a:t>
            </a:r>
          </a:p>
          <a:p>
            <a:pPr lvl="1"/>
            <a:r>
              <a:rPr lang="en-US" dirty="0"/>
              <a:t>What other information do you need?</a:t>
            </a:r>
          </a:p>
          <a:p>
            <a:pPr marL="514350" indent="-514350">
              <a:buFont typeface="+mj-lt"/>
              <a:buAutoNum type="arabicPeriod"/>
            </a:pPr>
            <a:endParaRPr lang="en-US" dirty="0"/>
          </a:p>
          <a:p>
            <a:pPr marL="514350" indent="-514350">
              <a:buFont typeface="+mj-lt"/>
              <a:buAutoNum type="arabicPeriod"/>
            </a:pPr>
            <a:r>
              <a:rPr lang="en-US" dirty="0"/>
              <a:t>Read through the Nov. 14 Work Session notes.</a:t>
            </a:r>
          </a:p>
          <a:p>
            <a:pPr lvl="1"/>
            <a:r>
              <a:rPr lang="en-US" dirty="0"/>
              <a:t>Using the list of proposals, mark the items that resonate with you.</a:t>
            </a:r>
          </a:p>
          <a:p>
            <a:pPr lvl="1"/>
            <a:r>
              <a:rPr lang="en-US" dirty="0"/>
              <a:t>Where do you see alignment?</a:t>
            </a:r>
          </a:p>
          <a:p>
            <a:pPr lvl="1"/>
            <a:r>
              <a:rPr lang="en-US" dirty="0"/>
              <a:t>Was something missed?</a:t>
            </a:r>
          </a:p>
          <a:p>
            <a:pPr marL="514350" indent="-514350">
              <a:buFont typeface="+mj-lt"/>
              <a:buAutoNum type="arabicPeriod"/>
            </a:pPr>
            <a:endParaRPr lang="en-US" dirty="0"/>
          </a:p>
          <a:p>
            <a:pPr marL="514350" indent="-514350">
              <a:buFont typeface="+mj-lt"/>
              <a:buAutoNum type="arabicPeriod"/>
            </a:pPr>
            <a:r>
              <a:rPr lang="en-US" dirty="0"/>
              <a:t>Read through the FY 20 Proposals Progress Report.</a:t>
            </a:r>
          </a:p>
          <a:p>
            <a:pPr lvl="1"/>
            <a:r>
              <a:rPr lang="en-US" dirty="0"/>
              <a:t> Which proposals do you want to see expanded?</a:t>
            </a:r>
          </a:p>
          <a:p>
            <a:pPr lvl="1"/>
            <a:endParaRPr lang="en-US" dirty="0"/>
          </a:p>
        </p:txBody>
      </p:sp>
      <p:sp>
        <p:nvSpPr>
          <p:cNvPr id="8" name="Text Placeholder 7">
            <a:extLst>
              <a:ext uri="{FF2B5EF4-FFF2-40B4-BE49-F238E27FC236}">
                <a16:creationId xmlns:a16="http://schemas.microsoft.com/office/drawing/2014/main" id="{FFEE2BF0-37B2-4939-B2C8-7F7870E6FCC0}"/>
              </a:ext>
            </a:extLst>
          </p:cNvPr>
          <p:cNvSpPr>
            <a:spLocks noGrp="1"/>
          </p:cNvSpPr>
          <p:nvPr>
            <p:ph type="body" sz="quarter" idx="3"/>
          </p:nvPr>
        </p:nvSpPr>
        <p:spPr>
          <a:xfrm>
            <a:off x="6169024" y="1438792"/>
            <a:ext cx="5183188" cy="823912"/>
          </a:xfrm>
        </p:spPr>
        <p:txBody>
          <a:bodyPr/>
          <a:lstStyle/>
          <a:p>
            <a:r>
              <a:rPr lang="en-US" dirty="0"/>
              <a:t>Develop (30 minutes)</a:t>
            </a:r>
          </a:p>
        </p:txBody>
      </p:sp>
      <p:sp>
        <p:nvSpPr>
          <p:cNvPr id="9" name="Content Placeholder 8">
            <a:extLst>
              <a:ext uri="{FF2B5EF4-FFF2-40B4-BE49-F238E27FC236}">
                <a16:creationId xmlns:a16="http://schemas.microsoft.com/office/drawing/2014/main" id="{B3F69967-6874-40FD-8E41-C1129938C922}"/>
              </a:ext>
            </a:extLst>
          </p:cNvPr>
          <p:cNvSpPr>
            <a:spLocks noGrp="1"/>
          </p:cNvSpPr>
          <p:nvPr>
            <p:ph sz="quarter" idx="4"/>
          </p:nvPr>
        </p:nvSpPr>
        <p:spPr>
          <a:xfrm>
            <a:off x="6172200" y="2505075"/>
            <a:ext cx="5183188" cy="4094028"/>
          </a:xfrm>
        </p:spPr>
        <p:txBody>
          <a:bodyPr>
            <a:normAutofit fontScale="62500" lnSpcReduction="20000"/>
          </a:bodyPr>
          <a:lstStyle/>
          <a:p>
            <a:pPr marL="0" indent="0">
              <a:buNone/>
            </a:pPr>
            <a:r>
              <a:rPr lang="en-US" dirty="0"/>
              <a:t>4. Develop your own proposal(s) </a:t>
            </a:r>
            <a:r>
              <a:rPr lang="en-US" i="1" dirty="0"/>
              <a:t>OPTIONAL</a:t>
            </a:r>
          </a:p>
          <a:p>
            <a:pPr lvl="1"/>
            <a:r>
              <a:rPr lang="en-US" dirty="0"/>
              <a:t>Refer to the Nov. 14 Work Session Notes</a:t>
            </a:r>
          </a:p>
          <a:p>
            <a:pPr lvl="1"/>
            <a:r>
              <a:rPr lang="en-US" dirty="0"/>
              <a:t>What else is missing?</a:t>
            </a:r>
          </a:p>
          <a:p>
            <a:pPr lvl="1"/>
            <a:r>
              <a:rPr lang="en-US" dirty="0"/>
              <a:t>How will you justify your proposal?</a:t>
            </a:r>
          </a:p>
          <a:p>
            <a:pPr marL="0" indent="0">
              <a:buNone/>
            </a:pPr>
            <a:endParaRPr lang="en-US" dirty="0"/>
          </a:p>
          <a:p>
            <a:pPr marL="0" indent="0">
              <a:buNone/>
            </a:pPr>
            <a:r>
              <a:rPr lang="en-US" dirty="0"/>
              <a:t>5. Rank your top 10 proposals</a:t>
            </a:r>
          </a:p>
          <a:p>
            <a:pPr lvl="1"/>
            <a:r>
              <a:rPr lang="en-US" dirty="0"/>
              <a:t>#1 = Highest Rank</a:t>
            </a:r>
          </a:p>
          <a:p>
            <a:pPr lvl="1"/>
            <a:r>
              <a:rPr lang="en-US" dirty="0"/>
              <a:t>Write-in any proposals from:</a:t>
            </a:r>
          </a:p>
          <a:p>
            <a:pPr lvl="2"/>
            <a:r>
              <a:rPr lang="en-US" dirty="0"/>
              <a:t>List of all proposals</a:t>
            </a:r>
          </a:p>
          <a:p>
            <a:pPr lvl="2"/>
            <a:r>
              <a:rPr lang="en-US" dirty="0"/>
              <a:t>Your own proposals</a:t>
            </a:r>
          </a:p>
        </p:txBody>
      </p:sp>
      <p:sp>
        <p:nvSpPr>
          <p:cNvPr id="4" name="Slide Number Placeholder 3">
            <a:extLst>
              <a:ext uri="{FF2B5EF4-FFF2-40B4-BE49-F238E27FC236}">
                <a16:creationId xmlns:a16="http://schemas.microsoft.com/office/drawing/2014/main" id="{4E8A7BC2-9F02-4438-85A2-20F3AFC30DFE}"/>
              </a:ext>
            </a:extLst>
          </p:cNvPr>
          <p:cNvSpPr>
            <a:spLocks noGrp="1"/>
          </p:cNvSpPr>
          <p:nvPr>
            <p:ph type="sldNum" sz="quarter" idx="12"/>
          </p:nvPr>
        </p:nvSpPr>
        <p:spPr/>
        <p:txBody>
          <a:bodyPr/>
          <a:lstStyle/>
          <a:p>
            <a:fld id="{C844FB31-6532-4A9E-88F3-D39D6D446215}" type="slidenum">
              <a:rPr lang="en-US" smtClean="0"/>
              <a:t>12</a:t>
            </a:fld>
            <a:endParaRPr lang="en-US"/>
          </a:p>
        </p:txBody>
      </p:sp>
      <p:sp>
        <p:nvSpPr>
          <p:cNvPr id="10" name="Title 1">
            <a:extLst>
              <a:ext uri="{FF2B5EF4-FFF2-40B4-BE49-F238E27FC236}">
                <a16:creationId xmlns:a16="http://schemas.microsoft.com/office/drawing/2014/main" id="{F88867EE-1534-461F-BE43-9EA63F84747B}"/>
              </a:ext>
            </a:extLst>
          </p:cNvPr>
          <p:cNvSpPr txBox="1">
            <a:spLocks/>
          </p:cNvSpPr>
          <p:nvPr/>
        </p:nvSpPr>
        <p:spPr>
          <a:xfrm>
            <a:off x="457200" y="457200"/>
            <a:ext cx="11274552" cy="1097280"/>
          </a:xfrm>
          <a:prstGeom prst="rect">
            <a:avLst/>
          </a:prstGeom>
        </p:spPr>
        <p:txBody>
          <a:bodyPr anchor="t" anchorCtr="0">
            <a:no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a:lnSpc>
                <a:spcPct val="100000"/>
              </a:lnSpc>
              <a:spcBef>
                <a:spcPts val="0"/>
              </a:spcBef>
              <a:spcAft>
                <a:spcPts val="300"/>
              </a:spcAft>
            </a:pPr>
            <a:r>
              <a:rPr lang="en-US" sz="4000" cap="all" dirty="0">
                <a:solidFill>
                  <a:schemeClr val="accent1"/>
                </a:solidFill>
              </a:rPr>
              <a:t>Budget Work protocol </a:t>
            </a:r>
          </a:p>
        </p:txBody>
      </p:sp>
    </p:spTree>
    <p:extLst>
      <p:ext uri="{BB962C8B-B14F-4D97-AF65-F5344CB8AC3E}">
        <p14:creationId xmlns:p14="http://schemas.microsoft.com/office/powerpoint/2010/main" val="3346775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F019426-1959-4424-82B5-A2974233536B}"/>
              </a:ext>
            </a:extLst>
          </p:cNvPr>
          <p:cNvSpPr>
            <a:spLocks noGrp="1"/>
          </p:cNvSpPr>
          <p:nvPr>
            <p:ph type="sldNum" sz="quarter" idx="12"/>
          </p:nvPr>
        </p:nvSpPr>
        <p:spPr/>
        <p:txBody>
          <a:bodyPr/>
          <a:lstStyle/>
          <a:p>
            <a:fld id="{C844FB31-6532-4A9E-88F3-D39D6D446215}" type="slidenum">
              <a:rPr lang="en-US" smtClean="0"/>
              <a:t>13</a:t>
            </a:fld>
            <a:endParaRPr lang="en-US"/>
          </a:p>
        </p:txBody>
      </p:sp>
      <p:sp>
        <p:nvSpPr>
          <p:cNvPr id="5" name="Title 1">
            <a:extLst>
              <a:ext uri="{FF2B5EF4-FFF2-40B4-BE49-F238E27FC236}">
                <a16:creationId xmlns:a16="http://schemas.microsoft.com/office/drawing/2014/main" id="{CAD62220-5A37-4241-A7B8-8CF774DBC540}"/>
              </a:ext>
            </a:extLst>
          </p:cNvPr>
          <p:cNvSpPr txBox="1">
            <a:spLocks/>
          </p:cNvSpPr>
          <p:nvPr/>
        </p:nvSpPr>
        <p:spPr>
          <a:xfrm>
            <a:off x="457200" y="457200"/>
            <a:ext cx="11274552" cy="1097280"/>
          </a:xfrm>
          <a:prstGeom prst="rect">
            <a:avLst/>
          </a:prstGeom>
        </p:spPr>
        <p:txBody>
          <a:bodyPr anchor="t" anchorCtr="0">
            <a:no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a:lnSpc>
                <a:spcPct val="100000"/>
              </a:lnSpc>
              <a:spcBef>
                <a:spcPts val="0"/>
              </a:spcBef>
              <a:spcAft>
                <a:spcPts val="300"/>
              </a:spcAft>
            </a:pPr>
            <a:r>
              <a:rPr lang="en-US" sz="4000" cap="all" dirty="0">
                <a:solidFill>
                  <a:schemeClr val="accent1"/>
                </a:solidFill>
              </a:rPr>
              <a:t>Budget Development Next Steps</a:t>
            </a:r>
          </a:p>
        </p:txBody>
      </p:sp>
      <p:graphicFrame>
        <p:nvGraphicFramePr>
          <p:cNvPr id="8" name="Content Placeholder 7">
            <a:extLst>
              <a:ext uri="{FF2B5EF4-FFF2-40B4-BE49-F238E27FC236}">
                <a16:creationId xmlns:a16="http://schemas.microsoft.com/office/drawing/2014/main" id="{1722A3C3-0BC0-4E85-A6A3-BBCB9F9996DB}"/>
              </a:ext>
            </a:extLst>
          </p:cNvPr>
          <p:cNvGraphicFramePr>
            <a:graphicFrameLocks noGrp="1"/>
          </p:cNvGraphicFramePr>
          <p:nvPr>
            <p:ph idx="1"/>
            <p:extLst>
              <p:ext uri="{D42A27DB-BD31-4B8C-83A1-F6EECF244321}">
                <p14:modId xmlns:p14="http://schemas.microsoft.com/office/powerpoint/2010/main" val="3010915425"/>
              </p:ext>
            </p:extLst>
          </p:nvPr>
        </p:nvGraphicFramePr>
        <p:xfrm>
          <a:off x="838200" y="1660372"/>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7599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E8362A-06E8-45EE-89F5-9BC2D0256A4D}"/>
              </a:ext>
            </a:extLst>
          </p:cNvPr>
          <p:cNvSpPr>
            <a:spLocks noGrp="1"/>
          </p:cNvSpPr>
          <p:nvPr>
            <p:ph idx="1"/>
          </p:nvPr>
        </p:nvSpPr>
        <p:spPr/>
        <p:txBody>
          <a:bodyPr/>
          <a:lstStyle/>
          <a:p>
            <a:r>
              <a:rPr lang="en-US" dirty="0"/>
              <a:t>Budget Forecast Update (20 min)</a:t>
            </a:r>
          </a:p>
          <a:p>
            <a:r>
              <a:rPr lang="en-US" dirty="0"/>
              <a:t>Budget Work (60 min)</a:t>
            </a:r>
          </a:p>
          <a:p>
            <a:r>
              <a:rPr lang="en-US" dirty="0"/>
              <a:t>Report Outs (20 min)</a:t>
            </a:r>
          </a:p>
        </p:txBody>
      </p:sp>
      <p:sp>
        <p:nvSpPr>
          <p:cNvPr id="4" name="Slide Number Placeholder 3">
            <a:extLst>
              <a:ext uri="{FF2B5EF4-FFF2-40B4-BE49-F238E27FC236}">
                <a16:creationId xmlns:a16="http://schemas.microsoft.com/office/drawing/2014/main" id="{B0905D3E-BB8D-4A3D-9A29-8523F2125E1C}"/>
              </a:ext>
            </a:extLst>
          </p:cNvPr>
          <p:cNvSpPr>
            <a:spLocks noGrp="1"/>
          </p:cNvSpPr>
          <p:nvPr>
            <p:ph type="sldNum" sz="quarter" idx="12"/>
          </p:nvPr>
        </p:nvSpPr>
        <p:spPr/>
        <p:txBody>
          <a:bodyPr/>
          <a:lstStyle/>
          <a:p>
            <a:fld id="{C844FB31-6532-4A9E-88F3-D39D6D446215}" type="slidenum">
              <a:rPr lang="en-US" smtClean="0"/>
              <a:t>2</a:t>
            </a:fld>
            <a:endParaRPr lang="en-US"/>
          </a:p>
        </p:txBody>
      </p:sp>
      <p:sp>
        <p:nvSpPr>
          <p:cNvPr id="7" name="Title 1">
            <a:extLst>
              <a:ext uri="{FF2B5EF4-FFF2-40B4-BE49-F238E27FC236}">
                <a16:creationId xmlns:a16="http://schemas.microsoft.com/office/drawing/2014/main" id="{3C2221CE-610F-49A9-88DE-990812CC4BAF}"/>
              </a:ext>
            </a:extLst>
          </p:cNvPr>
          <p:cNvSpPr txBox="1">
            <a:spLocks/>
          </p:cNvSpPr>
          <p:nvPr/>
        </p:nvSpPr>
        <p:spPr>
          <a:xfrm>
            <a:off x="457200" y="457200"/>
            <a:ext cx="11274552" cy="1097280"/>
          </a:xfrm>
          <a:prstGeom prst="rect">
            <a:avLst/>
          </a:prstGeom>
        </p:spPr>
        <p:txBody>
          <a:bodyPr anchor="t" anchorCtr="0">
            <a:no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a:lnSpc>
                <a:spcPct val="100000"/>
              </a:lnSpc>
              <a:spcBef>
                <a:spcPts val="0"/>
              </a:spcBef>
              <a:spcAft>
                <a:spcPts val="300"/>
              </a:spcAft>
            </a:pPr>
            <a:r>
              <a:rPr lang="en-US" sz="4000" cap="all" dirty="0">
                <a:solidFill>
                  <a:schemeClr val="accent1"/>
                </a:solidFill>
              </a:rPr>
              <a:t>Agenda</a:t>
            </a:r>
          </a:p>
        </p:txBody>
      </p:sp>
    </p:spTree>
    <p:extLst>
      <p:ext uri="{BB962C8B-B14F-4D97-AF65-F5344CB8AC3E}">
        <p14:creationId xmlns:p14="http://schemas.microsoft.com/office/powerpoint/2010/main" val="1431612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orizon 2020 Strategic Pla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152" y="457200"/>
            <a:ext cx="2057400" cy="1296681"/>
          </a:xfrm>
          <a:prstGeom prst="rect">
            <a:avLst/>
          </a:prstGeom>
          <a:ln>
            <a:noFill/>
          </a:ln>
        </p:spPr>
      </p:pic>
      <p:sp>
        <p:nvSpPr>
          <p:cNvPr id="10" name="Title 1"/>
          <p:cNvSpPr txBox="1">
            <a:spLocks/>
          </p:cNvSpPr>
          <p:nvPr/>
        </p:nvSpPr>
        <p:spPr>
          <a:xfrm>
            <a:off x="457200" y="457200"/>
            <a:ext cx="3499104" cy="5943600"/>
          </a:xfrm>
          <a:prstGeom prst="rect">
            <a:avLst/>
          </a:prstGeom>
        </p:spPr>
        <p:txBody>
          <a:bodyPr anchor="ctr" anchorCtr="0">
            <a:no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a:lnSpc>
                <a:spcPct val="100000"/>
              </a:lnSpc>
              <a:spcBef>
                <a:spcPts val="0"/>
              </a:spcBef>
              <a:spcAft>
                <a:spcPts val="300"/>
              </a:spcAft>
            </a:pPr>
            <a:r>
              <a:rPr lang="en-US" sz="4000" cap="all" dirty="0">
                <a:solidFill>
                  <a:srgbClr val="2F3E59"/>
                </a:solidFill>
              </a:rPr>
              <a:t>Strategic Plan</a:t>
            </a:r>
          </a:p>
          <a:p>
            <a:pPr>
              <a:lnSpc>
                <a:spcPct val="100000"/>
              </a:lnSpc>
              <a:spcBef>
                <a:spcPts val="0"/>
              </a:spcBef>
              <a:spcAft>
                <a:spcPts val="300"/>
              </a:spcAft>
            </a:pPr>
            <a:r>
              <a:rPr lang="en-US" sz="2000" i="1" dirty="0">
                <a:solidFill>
                  <a:schemeClr val="accent4"/>
                </a:solidFill>
                <a:latin typeface="+mn-lt"/>
              </a:rPr>
              <a:t>Horizon 2020</a:t>
            </a:r>
          </a:p>
        </p:txBody>
      </p:sp>
      <p:sp>
        <p:nvSpPr>
          <p:cNvPr id="11" name="Rectangle 10"/>
          <p:cNvSpPr/>
          <p:nvPr/>
        </p:nvSpPr>
        <p:spPr>
          <a:xfrm>
            <a:off x="3962400" y="0"/>
            <a:ext cx="4114800" cy="6858000"/>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57200" rIns="457200" rtlCol="0" anchor="ctr"/>
          <a:lstStyle/>
          <a:p>
            <a:pPr>
              <a:spcAft>
                <a:spcPts val="600"/>
              </a:spcAft>
            </a:pPr>
            <a:r>
              <a:rPr lang="en-US" sz="1600" cap="all" dirty="0">
                <a:solidFill>
                  <a:schemeClr val="accent3"/>
                </a:solidFill>
                <a:ea typeface="Segoe UI Black" panose="020B0A02040204020203" pitchFamily="34" charset="0"/>
                <a:cs typeface="Segoe UI Black" panose="020B0A02040204020203" pitchFamily="34" charset="0"/>
              </a:rPr>
              <a:t>Mission</a:t>
            </a:r>
          </a:p>
          <a:p>
            <a:pPr>
              <a:spcAft>
                <a:spcPts val="1800"/>
              </a:spcAft>
            </a:pPr>
            <a:r>
              <a:rPr lang="en-US" sz="1600" dirty="0">
                <a:solidFill>
                  <a:schemeClr val="accent1"/>
                </a:solidFill>
              </a:rPr>
              <a:t>The core purpose of Albemarle County Public Schools is to establish a community of learners and learning, through relationships, relevance and rigor, one student at a time.</a:t>
            </a:r>
          </a:p>
          <a:p>
            <a:pPr>
              <a:spcAft>
                <a:spcPts val="600"/>
              </a:spcAft>
            </a:pPr>
            <a:r>
              <a:rPr lang="en-US" sz="1600" cap="all" dirty="0">
                <a:solidFill>
                  <a:schemeClr val="accent3"/>
                </a:solidFill>
                <a:ea typeface="Segoe UI Black" panose="020B0A02040204020203" pitchFamily="34" charset="0"/>
                <a:cs typeface="Segoe UI Black" panose="020B0A02040204020203" pitchFamily="34" charset="0"/>
              </a:rPr>
              <a:t>Vision</a:t>
            </a:r>
          </a:p>
          <a:p>
            <a:pPr>
              <a:spcAft>
                <a:spcPts val="1800"/>
              </a:spcAft>
            </a:pPr>
            <a:r>
              <a:rPr lang="en-US" sz="1600" dirty="0">
                <a:solidFill>
                  <a:schemeClr val="accent1"/>
                </a:solidFill>
              </a:rPr>
              <a:t>All learners believe in their power to embrace learning, to excel, and to own their future.</a:t>
            </a:r>
          </a:p>
          <a:p>
            <a:pPr>
              <a:spcAft>
                <a:spcPts val="600"/>
              </a:spcAft>
            </a:pPr>
            <a:r>
              <a:rPr lang="en-US" sz="1600" cap="all" dirty="0">
                <a:solidFill>
                  <a:schemeClr val="accent3"/>
                </a:solidFill>
                <a:ea typeface="Segoe UI Black" panose="020B0A02040204020203" pitchFamily="34" charset="0"/>
                <a:cs typeface="Segoe UI Black" panose="020B0A02040204020203" pitchFamily="34" charset="0"/>
              </a:rPr>
              <a:t>Core Values</a:t>
            </a:r>
          </a:p>
          <a:p>
            <a:pPr>
              <a:spcAft>
                <a:spcPts val="1800"/>
              </a:spcAft>
            </a:pPr>
            <a:r>
              <a:rPr lang="en-US" sz="1600" dirty="0">
                <a:solidFill>
                  <a:schemeClr val="accent1"/>
                </a:solidFill>
              </a:rPr>
              <a:t>Excellence • Young People • Community • Respect</a:t>
            </a:r>
          </a:p>
          <a:p>
            <a:pPr>
              <a:spcAft>
                <a:spcPts val="600"/>
              </a:spcAft>
            </a:pPr>
            <a:r>
              <a:rPr lang="en-US" sz="1600" cap="all" dirty="0">
                <a:solidFill>
                  <a:schemeClr val="accent3"/>
                </a:solidFill>
                <a:ea typeface="Segoe UI Black" panose="020B0A02040204020203" pitchFamily="34" charset="0"/>
                <a:cs typeface="Segoe UI Black" panose="020B0A02040204020203" pitchFamily="34" charset="0"/>
              </a:rPr>
              <a:t>Student-Centered Goal</a:t>
            </a:r>
          </a:p>
          <a:p>
            <a:pPr>
              <a:spcAft>
                <a:spcPts val="2400"/>
              </a:spcAft>
            </a:pPr>
            <a:r>
              <a:rPr lang="en-US" sz="1600" dirty="0">
                <a:solidFill>
                  <a:schemeClr val="accent1"/>
                </a:solidFill>
              </a:rPr>
              <a:t>All Albemarle County Public Schools students will graduate having actively mastered the lifelong-learning skills they need to succeed as 21st century learners, workers and citizens.</a:t>
            </a:r>
          </a:p>
        </p:txBody>
      </p:sp>
      <p:sp>
        <p:nvSpPr>
          <p:cNvPr id="12" name="Rectangle 11"/>
          <p:cNvSpPr/>
          <p:nvPr/>
        </p:nvSpPr>
        <p:spPr>
          <a:xfrm>
            <a:off x="8077200" y="0"/>
            <a:ext cx="41148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0" rIns="457200" rtlCol="0" anchor="ctr"/>
          <a:lstStyle/>
          <a:p>
            <a:pPr>
              <a:spcAft>
                <a:spcPts val="600"/>
              </a:spcAft>
            </a:pPr>
            <a:r>
              <a:rPr lang="en-US" sz="1600" cap="all" dirty="0">
                <a:solidFill>
                  <a:schemeClr val="accent3"/>
                </a:solidFill>
                <a:ea typeface="Segoe UI Black" panose="020B0A02040204020203" pitchFamily="34" charset="0"/>
                <a:cs typeface="Segoe UI Black" panose="020B0A02040204020203" pitchFamily="34" charset="0"/>
              </a:rPr>
              <a:t>Objectives</a:t>
            </a:r>
            <a:r>
              <a:rPr lang="en-US" sz="1600" dirty="0">
                <a:ea typeface="Segoe UI Black" panose="020B0A02040204020203" pitchFamily="34" charset="0"/>
                <a:cs typeface="Segoe UI Black" panose="020B0A02040204020203" pitchFamily="34" charset="0"/>
              </a:rPr>
              <a:t> </a:t>
            </a:r>
          </a:p>
          <a:p>
            <a:pPr marL="342900" indent="-342900">
              <a:spcAft>
                <a:spcPts val="300"/>
              </a:spcAft>
              <a:buFont typeface="+mj-lt"/>
              <a:buAutoNum type="arabicPeriod"/>
            </a:pPr>
            <a:r>
              <a:rPr lang="en-US" sz="1600" dirty="0">
                <a:solidFill>
                  <a:schemeClr val="accent1"/>
                </a:solidFill>
              </a:rPr>
              <a:t>We will engage every student.</a:t>
            </a:r>
          </a:p>
          <a:p>
            <a:pPr marL="342900" indent="-342900">
              <a:spcAft>
                <a:spcPts val="300"/>
              </a:spcAft>
              <a:buFont typeface="+mj-lt"/>
              <a:buAutoNum type="arabicPeriod"/>
            </a:pPr>
            <a:r>
              <a:rPr lang="en-US" sz="1600" dirty="0">
                <a:solidFill>
                  <a:schemeClr val="accent1"/>
                </a:solidFill>
              </a:rPr>
              <a:t>We will implement balanced assessments.</a:t>
            </a:r>
          </a:p>
          <a:p>
            <a:pPr marL="342900" indent="-342900">
              <a:spcAft>
                <a:spcPts val="300"/>
              </a:spcAft>
              <a:buFont typeface="+mj-lt"/>
              <a:buAutoNum type="arabicPeriod"/>
            </a:pPr>
            <a:r>
              <a:rPr lang="en-US" sz="1600" dirty="0">
                <a:solidFill>
                  <a:schemeClr val="accent1"/>
                </a:solidFill>
              </a:rPr>
              <a:t>We will improve opportunity and achievement.</a:t>
            </a:r>
          </a:p>
          <a:p>
            <a:pPr marL="342900" indent="-342900">
              <a:spcAft>
                <a:spcPts val="300"/>
              </a:spcAft>
              <a:buFont typeface="+mj-lt"/>
              <a:buAutoNum type="arabicPeriod"/>
            </a:pPr>
            <a:r>
              <a:rPr lang="en-US" sz="1600" dirty="0">
                <a:solidFill>
                  <a:schemeClr val="accent1"/>
                </a:solidFill>
              </a:rPr>
              <a:t>We will create and expand partnerships.</a:t>
            </a:r>
          </a:p>
          <a:p>
            <a:pPr marL="342900" indent="-342900">
              <a:spcAft>
                <a:spcPts val="1800"/>
              </a:spcAft>
              <a:buFont typeface="+mj-lt"/>
              <a:buAutoNum type="arabicPeriod"/>
            </a:pPr>
            <a:r>
              <a:rPr lang="en-US" sz="1600" dirty="0">
                <a:solidFill>
                  <a:schemeClr val="accent1"/>
                </a:solidFill>
              </a:rPr>
              <a:t>We will optimize resources.</a:t>
            </a:r>
          </a:p>
          <a:p>
            <a:pPr>
              <a:spcAft>
                <a:spcPts val="600"/>
              </a:spcAft>
            </a:pPr>
            <a:r>
              <a:rPr lang="en-US" sz="1600" cap="all" dirty="0">
                <a:solidFill>
                  <a:schemeClr val="accent3"/>
                </a:solidFill>
                <a:ea typeface="Segoe UI Black" panose="020B0A02040204020203" pitchFamily="34" charset="0"/>
                <a:cs typeface="Segoe UI Black" panose="020B0A02040204020203" pitchFamily="34" charset="0"/>
              </a:rPr>
              <a:t>Strategic Priorities</a:t>
            </a:r>
            <a:endParaRPr lang="en-US" sz="1600" dirty="0">
              <a:solidFill>
                <a:srgbClr val="DEA02C"/>
              </a:solidFill>
            </a:endParaRPr>
          </a:p>
          <a:p>
            <a:pPr marL="285750" indent="-285750">
              <a:spcAft>
                <a:spcPts val="300"/>
              </a:spcAft>
              <a:buFont typeface="Arial" panose="020B0604020202020204" pitchFamily="34" charset="0"/>
              <a:buChar char="•"/>
            </a:pPr>
            <a:r>
              <a:rPr lang="en-US" sz="1600" dirty="0">
                <a:solidFill>
                  <a:schemeClr val="accent1"/>
                </a:solidFill>
              </a:rPr>
              <a:t>Create a culture of high expectations for all.</a:t>
            </a:r>
          </a:p>
          <a:p>
            <a:pPr marL="285750" indent="-285750">
              <a:spcAft>
                <a:spcPts val="300"/>
              </a:spcAft>
              <a:buFont typeface="Arial" panose="020B0604020202020204" pitchFamily="34" charset="0"/>
              <a:buChar char="•"/>
            </a:pPr>
            <a:r>
              <a:rPr lang="en-US" sz="1600" dirty="0">
                <a:solidFill>
                  <a:schemeClr val="accent1"/>
                </a:solidFill>
              </a:rPr>
              <a:t>Identify and remove practices that perpetuate the achievement gap.</a:t>
            </a:r>
          </a:p>
          <a:p>
            <a:pPr marL="285750" indent="-285750">
              <a:spcAft>
                <a:spcPts val="2400"/>
              </a:spcAft>
              <a:buFont typeface="Arial" panose="020B0604020202020204" pitchFamily="34" charset="0"/>
              <a:buChar char="•"/>
            </a:pPr>
            <a:r>
              <a:rPr lang="en-US" sz="1600" dirty="0">
                <a:solidFill>
                  <a:schemeClr val="accent1"/>
                </a:solidFill>
              </a:rPr>
              <a:t>Maximize opportunities for students at all levels to identify and develop personal interests.</a:t>
            </a:r>
          </a:p>
        </p:txBody>
      </p:sp>
      <p:sp>
        <p:nvSpPr>
          <p:cNvPr id="2" name="Slide Number Placeholder 1">
            <a:extLst>
              <a:ext uri="{FF2B5EF4-FFF2-40B4-BE49-F238E27FC236}">
                <a16:creationId xmlns:a16="http://schemas.microsoft.com/office/drawing/2014/main" id="{B70CAA5C-8431-4060-9709-D2A8ED653E4F}"/>
              </a:ext>
            </a:extLst>
          </p:cNvPr>
          <p:cNvSpPr>
            <a:spLocks noGrp="1"/>
          </p:cNvSpPr>
          <p:nvPr>
            <p:ph type="sldNum" sz="quarter" idx="12"/>
          </p:nvPr>
        </p:nvSpPr>
        <p:spPr/>
        <p:txBody>
          <a:bodyPr/>
          <a:lstStyle/>
          <a:p>
            <a:fld id="{C844FB31-6532-4A9E-88F3-D39D6D446215}" type="slidenum">
              <a:rPr lang="en-US" smtClean="0"/>
              <a:t>3</a:t>
            </a:fld>
            <a:endParaRPr lang="en-US"/>
          </a:p>
        </p:txBody>
      </p:sp>
    </p:spTree>
    <p:extLst>
      <p:ext uri="{BB962C8B-B14F-4D97-AF65-F5344CB8AC3E}">
        <p14:creationId xmlns:p14="http://schemas.microsoft.com/office/powerpoint/2010/main" val="1563529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 y="0"/>
            <a:ext cx="39593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rIns="457200" rtlCol="0" anchor="ctr"/>
          <a:lstStyle/>
          <a:p>
            <a:pPr>
              <a:spcAft>
                <a:spcPts val="1800"/>
              </a:spcAft>
            </a:pPr>
            <a:r>
              <a:rPr lang="en-US" sz="4000" cap="all" dirty="0">
                <a:solidFill>
                  <a:schemeClr val="accent2"/>
                </a:solidFill>
                <a:latin typeface="+mj-lt"/>
                <a:cs typeface="Segoe UI Light" panose="020B0502040204020203" pitchFamily="34" charset="0"/>
              </a:rPr>
              <a:t>Defining Equity</a:t>
            </a:r>
          </a:p>
          <a:p>
            <a:pPr>
              <a:spcBef>
                <a:spcPts val="800"/>
              </a:spcBef>
            </a:pPr>
            <a:r>
              <a:rPr lang="en-US" sz="2200" dirty="0">
                <a:solidFill>
                  <a:schemeClr val="bg1"/>
                </a:solidFill>
                <a:cs typeface="Segoe UI Light" panose="020B0502040204020203" pitchFamily="34" charset="0"/>
              </a:rPr>
              <a:t>The shared mission </a:t>
            </a:r>
            <a:br>
              <a:rPr lang="en-US" sz="2200" dirty="0">
                <a:solidFill>
                  <a:schemeClr val="bg1"/>
                </a:solidFill>
                <a:cs typeface="Segoe UI Light" panose="020B0502040204020203" pitchFamily="34" charset="0"/>
              </a:rPr>
            </a:br>
            <a:r>
              <a:rPr lang="en-US" sz="2200" dirty="0">
                <a:solidFill>
                  <a:schemeClr val="bg1"/>
                </a:solidFill>
                <a:cs typeface="Segoe UI Light" panose="020B0502040204020203" pitchFamily="34" charset="0"/>
              </a:rPr>
              <a:t>of our schools is to end the predictive value of race, class, gender, and special capacities on student success by working together with families and communities </a:t>
            </a:r>
            <a:br>
              <a:rPr lang="en-US" sz="2200" dirty="0">
                <a:solidFill>
                  <a:schemeClr val="bg1"/>
                </a:solidFill>
                <a:cs typeface="Segoe UI Light" panose="020B0502040204020203" pitchFamily="34" charset="0"/>
              </a:rPr>
            </a:br>
            <a:r>
              <a:rPr lang="en-US" sz="2200" dirty="0">
                <a:solidFill>
                  <a:schemeClr val="bg1"/>
                </a:solidFill>
                <a:cs typeface="Segoe UI Light" panose="020B0502040204020203" pitchFamily="34" charset="0"/>
              </a:rPr>
              <a:t>to ensure each individual student's success.</a:t>
            </a:r>
          </a:p>
        </p:txBody>
      </p:sp>
      <p:graphicFrame>
        <p:nvGraphicFramePr>
          <p:cNvPr id="6" name="Table 5"/>
          <p:cNvGraphicFramePr>
            <a:graphicFrameLocks noGrp="1"/>
          </p:cNvGraphicFramePr>
          <p:nvPr>
            <p:extLst/>
          </p:nvPr>
        </p:nvGraphicFramePr>
        <p:xfrm>
          <a:off x="4416555" y="1508760"/>
          <a:ext cx="7315198" cy="4731513"/>
        </p:xfrm>
        <a:graphic>
          <a:graphicData uri="http://schemas.openxmlformats.org/drawingml/2006/table">
            <a:tbl>
              <a:tblPr firstRow="1" firstCol="1" bandRow="1"/>
              <a:tblGrid>
                <a:gridCol w="2025169">
                  <a:extLst>
                    <a:ext uri="{9D8B030D-6E8A-4147-A177-3AD203B41FA5}">
                      <a16:colId xmlns:a16="http://schemas.microsoft.com/office/drawing/2014/main" val="3538327215"/>
                    </a:ext>
                  </a:extLst>
                </a:gridCol>
                <a:gridCol w="880679">
                  <a:extLst>
                    <a:ext uri="{9D8B030D-6E8A-4147-A177-3AD203B41FA5}">
                      <a16:colId xmlns:a16="http://schemas.microsoft.com/office/drawing/2014/main" val="3219890809"/>
                    </a:ext>
                  </a:extLst>
                </a:gridCol>
                <a:gridCol w="882664">
                  <a:extLst>
                    <a:ext uri="{9D8B030D-6E8A-4147-A177-3AD203B41FA5}">
                      <a16:colId xmlns:a16="http://schemas.microsoft.com/office/drawing/2014/main" val="2688138136"/>
                    </a:ext>
                  </a:extLst>
                </a:gridCol>
                <a:gridCol w="880679">
                  <a:extLst>
                    <a:ext uri="{9D8B030D-6E8A-4147-A177-3AD203B41FA5}">
                      <a16:colId xmlns:a16="http://schemas.microsoft.com/office/drawing/2014/main" val="1091101277"/>
                    </a:ext>
                  </a:extLst>
                </a:gridCol>
                <a:gridCol w="882664">
                  <a:extLst>
                    <a:ext uri="{9D8B030D-6E8A-4147-A177-3AD203B41FA5}">
                      <a16:colId xmlns:a16="http://schemas.microsoft.com/office/drawing/2014/main" val="3097868456"/>
                    </a:ext>
                  </a:extLst>
                </a:gridCol>
                <a:gridCol w="880679">
                  <a:extLst>
                    <a:ext uri="{9D8B030D-6E8A-4147-A177-3AD203B41FA5}">
                      <a16:colId xmlns:a16="http://schemas.microsoft.com/office/drawing/2014/main" val="891875813"/>
                    </a:ext>
                  </a:extLst>
                </a:gridCol>
                <a:gridCol w="882664">
                  <a:extLst>
                    <a:ext uri="{9D8B030D-6E8A-4147-A177-3AD203B41FA5}">
                      <a16:colId xmlns:a16="http://schemas.microsoft.com/office/drawing/2014/main" val="3591029239"/>
                    </a:ext>
                  </a:extLst>
                </a:gridCol>
              </a:tblGrid>
              <a:tr h="0">
                <a:tc>
                  <a:txBody>
                    <a:bodyPr/>
                    <a:lstStyle/>
                    <a:p>
                      <a:pPr marL="0" marR="0" algn="ctr">
                        <a:lnSpc>
                          <a:spcPct val="107000"/>
                        </a:lnSpc>
                        <a:spcBef>
                          <a:spcPts val="0"/>
                        </a:spcBef>
                        <a:spcAft>
                          <a:spcPts val="0"/>
                        </a:spcAft>
                      </a:pPr>
                      <a:r>
                        <a:rPr lang="en-US" sz="1600" b="1" dirty="0">
                          <a:effectLst/>
                          <a:latin typeface="+mj-lt"/>
                          <a:ea typeface="Calibri" panose="020F0502020204030204" pitchFamily="34" charset="0"/>
                          <a:cs typeface="Times New Roman" panose="02020603050405020304" pitchFamily="18" charset="0"/>
                        </a:rPr>
                        <a:t>Demographic Group</a:t>
                      </a:r>
                      <a:endParaRPr lang="en-US" sz="3200" dirty="0">
                        <a:effectLst/>
                        <a:latin typeface="+mj-lt"/>
                        <a:ea typeface="Calibri" panose="020F0502020204030204" pitchFamily="34" charset="0"/>
                        <a:cs typeface="Times New Roman" panose="02020603050405020304" pitchFamily="18" charset="0"/>
                      </a:endParaRPr>
                    </a:p>
                  </a:txBody>
                  <a:tcPr marL="45720" marR="45720" marT="64008" marB="6400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600" b="1" dirty="0">
                          <a:effectLst/>
                          <a:latin typeface="+mj-lt"/>
                          <a:ea typeface="Calibri" panose="020F0502020204030204" pitchFamily="34" charset="0"/>
                          <a:cs typeface="Times New Roman" panose="02020603050405020304" pitchFamily="18" charset="0"/>
                        </a:rPr>
                        <a:t>Student Count </a:t>
                      </a:r>
                      <a:br>
                        <a:rPr lang="en-US" sz="1600" b="1" dirty="0">
                          <a:effectLst/>
                          <a:latin typeface="+mj-lt"/>
                          <a:ea typeface="Calibri" panose="020F0502020204030204" pitchFamily="34" charset="0"/>
                          <a:cs typeface="Times New Roman" panose="02020603050405020304" pitchFamily="18" charset="0"/>
                        </a:rPr>
                      </a:br>
                      <a:r>
                        <a:rPr lang="en-US" sz="1600" b="1" dirty="0">
                          <a:effectLst/>
                          <a:latin typeface="+mj-lt"/>
                          <a:ea typeface="Calibri" panose="020F0502020204030204" pitchFamily="34" charset="0"/>
                          <a:cs typeface="Times New Roman" panose="02020603050405020304" pitchFamily="18" charset="0"/>
                        </a:rPr>
                        <a:t>(PK-12)</a:t>
                      </a:r>
                      <a:endParaRPr lang="en-US" sz="3200" dirty="0">
                        <a:effectLst/>
                        <a:latin typeface="+mj-lt"/>
                        <a:ea typeface="Calibri" panose="020F0502020204030204" pitchFamily="34" charset="0"/>
                        <a:cs typeface="Times New Roman" panose="02020603050405020304" pitchFamily="18" charset="0"/>
                      </a:endParaRPr>
                    </a:p>
                  </a:txBody>
                  <a:tcPr marL="45720" marR="45720" marT="64008" marB="6400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600" b="1" dirty="0">
                          <a:effectLst/>
                          <a:latin typeface="+mj-lt"/>
                          <a:ea typeface="Calibri" panose="020F0502020204030204" pitchFamily="34" charset="0"/>
                          <a:cs typeface="Times New Roman" panose="02020603050405020304" pitchFamily="18" charset="0"/>
                        </a:rPr>
                        <a:t>Students Passing </a:t>
                      </a:r>
                      <a:br>
                        <a:rPr lang="en-US" sz="1600" b="1" dirty="0">
                          <a:effectLst/>
                          <a:latin typeface="+mj-lt"/>
                          <a:ea typeface="Calibri" panose="020F0502020204030204" pitchFamily="34" charset="0"/>
                          <a:cs typeface="Times New Roman" panose="02020603050405020304" pitchFamily="18" charset="0"/>
                        </a:rPr>
                      </a:br>
                      <a:r>
                        <a:rPr lang="en-US" sz="1600" b="1" dirty="0">
                          <a:effectLst/>
                          <a:latin typeface="+mj-lt"/>
                          <a:ea typeface="Calibri" panose="020F0502020204030204" pitchFamily="34" charset="0"/>
                          <a:cs typeface="Times New Roman" panose="02020603050405020304" pitchFamily="18" charset="0"/>
                        </a:rPr>
                        <a:t>3rd Grade Reading SOL</a:t>
                      </a:r>
                      <a:endParaRPr lang="en-US" sz="3200" dirty="0">
                        <a:effectLst/>
                        <a:latin typeface="+mj-lt"/>
                        <a:ea typeface="Calibri" panose="020F0502020204030204" pitchFamily="34" charset="0"/>
                        <a:cs typeface="Times New Roman" panose="02020603050405020304" pitchFamily="18" charset="0"/>
                      </a:endParaRPr>
                    </a:p>
                  </a:txBody>
                  <a:tcPr marL="45720" marR="45720" marT="64008" marB="6400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DBDB"/>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en-US" sz="1600" b="1" dirty="0">
                          <a:effectLst/>
                          <a:latin typeface="+mj-lt"/>
                          <a:ea typeface="Calibri" panose="020F0502020204030204" pitchFamily="34" charset="0"/>
                          <a:cs typeface="Times New Roman" panose="02020603050405020304" pitchFamily="18" charset="0"/>
                        </a:rPr>
                        <a:t>Students Earning an Advanced Studies Diploma</a:t>
                      </a:r>
                      <a:endParaRPr lang="en-US" sz="3200" dirty="0">
                        <a:effectLst/>
                        <a:latin typeface="+mj-lt"/>
                        <a:ea typeface="Calibri" panose="020F0502020204030204" pitchFamily="34" charset="0"/>
                        <a:cs typeface="Times New Roman" panose="02020603050405020304" pitchFamily="18" charset="0"/>
                      </a:endParaRPr>
                    </a:p>
                  </a:txBody>
                  <a:tcPr marL="45720" marR="45720" marT="64008" marB="6400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E5DFEC"/>
                    </a:solidFill>
                  </a:tcPr>
                </a:tc>
                <a:tc hMerge="1">
                  <a:txBody>
                    <a:bodyPr/>
                    <a:lstStyle/>
                    <a:p>
                      <a:endParaRPr lang="en-US"/>
                    </a:p>
                  </a:txBody>
                  <a:tcPr/>
                </a:tc>
                <a:extLst>
                  <a:ext uri="{0D108BD9-81ED-4DB2-BD59-A6C34878D82A}">
                    <a16:rowId xmlns:a16="http://schemas.microsoft.com/office/drawing/2014/main" val="417112984"/>
                  </a:ext>
                </a:extLst>
              </a:tr>
              <a:tr h="0">
                <a:tc>
                  <a:txBody>
                    <a:bodyPr/>
                    <a:lstStyle/>
                    <a:p>
                      <a:pPr marL="0" marR="0">
                        <a:lnSpc>
                          <a:spcPct val="107000"/>
                        </a:lnSpc>
                        <a:spcBef>
                          <a:spcPts val="0"/>
                        </a:spcBef>
                        <a:spcAft>
                          <a:spcPts val="0"/>
                        </a:spcAft>
                      </a:pPr>
                      <a:r>
                        <a:rPr lang="en-US" sz="1600" b="1" dirty="0">
                          <a:effectLst/>
                          <a:latin typeface="+mj-lt"/>
                          <a:ea typeface="Calibri" panose="020F0502020204030204" pitchFamily="34" charset="0"/>
                          <a:cs typeface="Times New Roman" panose="02020603050405020304" pitchFamily="18" charset="0"/>
                        </a:rPr>
                        <a:t>All Students</a:t>
                      </a:r>
                      <a:endParaRPr lang="en-US" sz="3200" dirty="0">
                        <a:effectLst/>
                        <a:latin typeface="+mj-lt"/>
                        <a:ea typeface="Calibri" panose="020F0502020204030204" pitchFamily="34" charset="0"/>
                        <a:cs typeface="Times New Roman" panose="02020603050405020304" pitchFamily="18" charset="0"/>
                      </a:endParaRPr>
                    </a:p>
                  </a:txBody>
                  <a:tcPr marL="45720" marR="45720" marT="64008" marB="6400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548DD4"/>
                    </a:solidFill>
                  </a:tcPr>
                </a:tc>
                <a:tc gridSpan="2">
                  <a:txBody>
                    <a:bodyPr/>
                    <a:lstStyle/>
                    <a:p>
                      <a:pPr marL="0" marR="0" algn="ctr">
                        <a:lnSpc>
                          <a:spcPct val="107000"/>
                        </a:lnSpc>
                        <a:spcBef>
                          <a:spcPts val="0"/>
                        </a:spcBef>
                        <a:spcAft>
                          <a:spcPts val="0"/>
                        </a:spcAft>
                      </a:pPr>
                      <a:r>
                        <a:rPr lang="en-US" sz="1600" b="1" dirty="0">
                          <a:effectLst/>
                          <a:latin typeface="+mj-lt"/>
                          <a:ea typeface="Calibri" panose="020F0502020204030204" pitchFamily="34" charset="0"/>
                          <a:cs typeface="Times New Roman" panose="02020603050405020304" pitchFamily="18" charset="0"/>
                        </a:rPr>
                        <a:t>14,063</a:t>
                      </a:r>
                      <a:endParaRPr lang="en-US" sz="3200" dirty="0">
                        <a:effectLst/>
                        <a:latin typeface="+mj-lt"/>
                        <a:ea typeface="Calibri" panose="020F0502020204030204" pitchFamily="34" charset="0"/>
                        <a:cs typeface="Times New Roman" panose="02020603050405020304" pitchFamily="18" charset="0"/>
                      </a:endParaRPr>
                    </a:p>
                  </a:txBody>
                  <a:tcPr marL="45720" marR="45720" marT="64008" marB="6400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548DD4"/>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en-US" sz="1600" b="1" dirty="0">
                          <a:effectLst/>
                          <a:latin typeface="+mj-lt"/>
                          <a:ea typeface="Calibri" panose="020F0502020204030204" pitchFamily="34" charset="0"/>
                          <a:cs typeface="Times New Roman" panose="02020603050405020304" pitchFamily="18" charset="0"/>
                        </a:rPr>
                        <a:t>708</a:t>
                      </a:r>
                      <a:endParaRPr lang="en-US" sz="3200" dirty="0">
                        <a:effectLst/>
                        <a:latin typeface="+mj-lt"/>
                        <a:ea typeface="Calibri" panose="020F0502020204030204" pitchFamily="34" charset="0"/>
                        <a:cs typeface="Times New Roman" panose="02020603050405020304" pitchFamily="18" charset="0"/>
                      </a:endParaRPr>
                    </a:p>
                  </a:txBody>
                  <a:tcPr marL="45720" marR="45720" marT="64008" marB="6400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99594"/>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en-US" sz="1600" b="1" dirty="0">
                          <a:effectLst/>
                          <a:latin typeface="+mj-lt"/>
                          <a:ea typeface="Calibri" panose="020F0502020204030204" pitchFamily="34" charset="0"/>
                          <a:cs typeface="Times New Roman" panose="02020603050405020304" pitchFamily="18" charset="0"/>
                        </a:rPr>
                        <a:t>691</a:t>
                      </a:r>
                      <a:endParaRPr lang="en-US" sz="3200" dirty="0">
                        <a:effectLst/>
                        <a:latin typeface="+mj-lt"/>
                        <a:ea typeface="Calibri" panose="020F0502020204030204" pitchFamily="34" charset="0"/>
                        <a:cs typeface="Times New Roman" panose="02020603050405020304" pitchFamily="18" charset="0"/>
                      </a:endParaRPr>
                    </a:p>
                  </a:txBody>
                  <a:tcPr marL="45720" marR="45720" marT="64008" marB="6400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2A1C7"/>
                    </a:solidFill>
                  </a:tcPr>
                </a:tc>
                <a:tc hMerge="1">
                  <a:txBody>
                    <a:bodyPr/>
                    <a:lstStyle/>
                    <a:p>
                      <a:endParaRPr lang="en-US"/>
                    </a:p>
                  </a:txBody>
                  <a:tcPr/>
                </a:tc>
                <a:extLst>
                  <a:ext uri="{0D108BD9-81ED-4DB2-BD59-A6C34878D82A}">
                    <a16:rowId xmlns:a16="http://schemas.microsoft.com/office/drawing/2014/main" val="3761191376"/>
                  </a:ext>
                </a:extLst>
              </a:tr>
              <a:tr h="0">
                <a:tc>
                  <a:txBody>
                    <a:bodyPr/>
                    <a:lstStyle/>
                    <a:p>
                      <a:pPr marL="0" marR="0">
                        <a:lnSpc>
                          <a:spcPct val="107000"/>
                        </a:lnSpc>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Asian</a:t>
                      </a:r>
                      <a:endParaRPr lang="en-US" sz="3200" dirty="0">
                        <a:effectLst/>
                        <a:latin typeface="+mj-lt"/>
                        <a:ea typeface="Calibri" panose="020F0502020204030204" pitchFamily="34" charset="0"/>
                        <a:cs typeface="Times New Roman" panose="02020603050405020304" pitchFamily="18" charset="0"/>
                      </a:endParaRPr>
                    </a:p>
                  </a:txBody>
                  <a:tcPr marL="45720" marR="45720" marT="64008" marB="6400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rgbClr val="B5B8C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728</a:t>
                      </a:r>
                      <a:endParaRPr lang="en-US" sz="3200" dirty="0">
                        <a:effectLst/>
                        <a:latin typeface="+mj-lt"/>
                        <a:ea typeface="Calibri" panose="020F0502020204030204" pitchFamily="34" charset="0"/>
                        <a:cs typeface="Times New Roman" panose="02020603050405020304" pitchFamily="18" charset="0"/>
                      </a:endParaRPr>
                    </a:p>
                  </a:txBody>
                  <a:tcPr marL="45720" marR="45720" marT="64008" marB="64008" anchor="ctr">
                    <a:lnL w="9525" cap="flat" cmpd="sng" algn="ctr">
                      <a:solidFill>
                        <a:schemeClr val="tx1"/>
                      </a:solidFill>
                      <a:prstDash val="solid"/>
                      <a:round/>
                      <a:headEnd type="none" w="med" len="med"/>
                      <a:tailEnd type="none" w="med" len="med"/>
                    </a:lnL>
                    <a:lnR w="12700" cap="flat" cmpd="sng" algn="ctr">
                      <a:solidFill>
                        <a:srgbClr val="B5B8C0"/>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rgbClr val="B5B8C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5%</a:t>
                      </a:r>
                      <a:endParaRPr lang="en-US" sz="3200" dirty="0">
                        <a:effectLst/>
                        <a:latin typeface="+mj-lt"/>
                        <a:ea typeface="Calibri" panose="020F0502020204030204" pitchFamily="34" charset="0"/>
                        <a:cs typeface="Times New Roman" panose="02020603050405020304" pitchFamily="18" charset="0"/>
                      </a:endParaRPr>
                    </a:p>
                  </a:txBody>
                  <a:tcPr marL="45720" marR="45720" marT="64008" marB="64008" anchor="ctr">
                    <a:lnL w="12700" cap="flat" cmpd="sng" algn="ctr">
                      <a:solidFill>
                        <a:srgbClr val="B5B8C0"/>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rgbClr val="B5B8C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38</a:t>
                      </a:r>
                      <a:endParaRPr lang="en-US" sz="3200" dirty="0">
                        <a:effectLst/>
                        <a:latin typeface="+mj-lt"/>
                        <a:ea typeface="Calibri" panose="020F0502020204030204" pitchFamily="34" charset="0"/>
                        <a:cs typeface="Times New Roman" panose="02020603050405020304" pitchFamily="18" charset="0"/>
                      </a:endParaRPr>
                    </a:p>
                  </a:txBody>
                  <a:tcPr marL="45720" marR="45720" marT="64008" marB="64008" anchor="ctr">
                    <a:lnL w="9525" cap="flat" cmpd="sng" algn="ctr">
                      <a:solidFill>
                        <a:schemeClr val="tx1"/>
                      </a:solidFill>
                      <a:prstDash val="solid"/>
                      <a:round/>
                      <a:headEnd type="none" w="med" len="med"/>
                      <a:tailEnd type="none" w="med" len="med"/>
                    </a:lnL>
                    <a:lnR w="12700" cap="flat" cmpd="sng" algn="ctr">
                      <a:solidFill>
                        <a:srgbClr val="B5B8C0"/>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rgbClr val="B5B8C0"/>
                      </a:solidFill>
                      <a:prstDash val="solid"/>
                      <a:round/>
                      <a:headEnd type="none" w="med" len="med"/>
                      <a:tailEnd type="none" w="med" len="med"/>
                    </a:lnB>
                    <a:solidFill>
                      <a:srgbClr val="F2DBDB"/>
                    </a:solidFill>
                  </a:tcPr>
                </a:tc>
                <a:tc>
                  <a:txBody>
                    <a:bodyPr/>
                    <a:lstStyle/>
                    <a:p>
                      <a:pPr marL="0" marR="0" algn="ctr">
                        <a:lnSpc>
                          <a:spcPct val="107000"/>
                        </a:lnSpc>
                        <a:spcBef>
                          <a:spcPts val="0"/>
                        </a:spcBef>
                        <a:spcAft>
                          <a:spcPts val="0"/>
                        </a:spcAft>
                      </a:pPr>
                      <a:r>
                        <a:rPr lang="en-US" sz="1600">
                          <a:effectLst/>
                          <a:latin typeface="+mj-lt"/>
                          <a:ea typeface="Calibri" panose="020F0502020204030204" pitchFamily="34" charset="0"/>
                          <a:cs typeface="Times New Roman" panose="02020603050405020304" pitchFamily="18" charset="0"/>
                        </a:rPr>
                        <a:t>5%</a:t>
                      </a:r>
                      <a:endParaRPr lang="en-US" sz="3200">
                        <a:effectLst/>
                        <a:latin typeface="+mj-lt"/>
                        <a:ea typeface="Calibri" panose="020F0502020204030204" pitchFamily="34" charset="0"/>
                        <a:cs typeface="Times New Roman" panose="02020603050405020304" pitchFamily="18" charset="0"/>
                      </a:endParaRPr>
                    </a:p>
                  </a:txBody>
                  <a:tcPr marL="45720" marR="45720" marT="64008" marB="64008" anchor="ctr">
                    <a:lnL w="12700" cap="flat" cmpd="sng" algn="ctr">
                      <a:solidFill>
                        <a:srgbClr val="B5B8C0"/>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rgbClr val="B5B8C0"/>
                      </a:solidFill>
                      <a:prstDash val="solid"/>
                      <a:round/>
                      <a:headEnd type="none" w="med" len="med"/>
                      <a:tailEnd type="none" w="med" len="med"/>
                    </a:lnB>
                    <a:solidFill>
                      <a:srgbClr val="F2DBDB"/>
                    </a:solidFill>
                  </a:tcPr>
                </a:tc>
                <a:tc>
                  <a:txBody>
                    <a:bodyPr/>
                    <a:lstStyle/>
                    <a:p>
                      <a:pPr marL="0" marR="0" algn="ctr">
                        <a:lnSpc>
                          <a:spcPct val="107000"/>
                        </a:lnSpc>
                        <a:spcBef>
                          <a:spcPts val="0"/>
                        </a:spcBef>
                        <a:spcAft>
                          <a:spcPts val="0"/>
                        </a:spcAft>
                      </a:pPr>
                      <a:r>
                        <a:rPr lang="en-US" sz="1600">
                          <a:effectLst/>
                          <a:latin typeface="+mj-lt"/>
                          <a:ea typeface="Calibri" panose="020F0502020204030204" pitchFamily="34" charset="0"/>
                          <a:cs typeface="Times New Roman" panose="02020603050405020304" pitchFamily="18" charset="0"/>
                        </a:rPr>
                        <a:t>44</a:t>
                      </a:r>
                      <a:endParaRPr lang="en-US" sz="3200">
                        <a:effectLst/>
                        <a:latin typeface="+mj-lt"/>
                        <a:ea typeface="Calibri" panose="020F0502020204030204" pitchFamily="34" charset="0"/>
                        <a:cs typeface="Times New Roman" panose="02020603050405020304" pitchFamily="18" charset="0"/>
                      </a:endParaRPr>
                    </a:p>
                  </a:txBody>
                  <a:tcPr marL="45720" marR="45720" marT="64008" marB="64008" anchor="ctr">
                    <a:lnL w="9525" cap="flat" cmpd="sng" algn="ctr">
                      <a:solidFill>
                        <a:schemeClr val="tx1"/>
                      </a:solidFill>
                      <a:prstDash val="solid"/>
                      <a:round/>
                      <a:headEnd type="none" w="med" len="med"/>
                      <a:tailEnd type="none" w="med" len="med"/>
                    </a:lnL>
                    <a:lnR w="12700" cap="flat" cmpd="sng" algn="ctr">
                      <a:solidFill>
                        <a:srgbClr val="B5B8C0"/>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rgbClr val="B5B8C0"/>
                      </a:solidFill>
                      <a:prstDash val="solid"/>
                      <a:round/>
                      <a:headEnd type="none" w="med" len="med"/>
                      <a:tailEnd type="none" w="med" len="med"/>
                    </a:lnB>
                    <a:solidFill>
                      <a:srgbClr val="E5DFEC"/>
                    </a:solidFill>
                  </a:tcPr>
                </a:tc>
                <a:tc>
                  <a:txBody>
                    <a:bodyPr/>
                    <a:lstStyle/>
                    <a:p>
                      <a:pPr marL="0" marR="0" algn="ctr">
                        <a:lnSpc>
                          <a:spcPct val="107000"/>
                        </a:lnSpc>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6%</a:t>
                      </a:r>
                      <a:endParaRPr lang="en-US" sz="3200" dirty="0">
                        <a:effectLst/>
                        <a:latin typeface="+mj-lt"/>
                        <a:ea typeface="Calibri" panose="020F0502020204030204" pitchFamily="34" charset="0"/>
                        <a:cs typeface="Times New Roman" panose="02020603050405020304" pitchFamily="18" charset="0"/>
                      </a:endParaRPr>
                    </a:p>
                  </a:txBody>
                  <a:tcPr marL="45720" marR="45720" marT="64008" marB="64008" anchor="ctr">
                    <a:lnL w="12700" cap="flat" cmpd="sng" algn="ctr">
                      <a:solidFill>
                        <a:srgbClr val="B5B8C0"/>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rgbClr val="B5B8C0"/>
                      </a:solidFill>
                      <a:prstDash val="solid"/>
                      <a:round/>
                      <a:headEnd type="none" w="med" len="med"/>
                      <a:tailEnd type="none" w="med" len="med"/>
                    </a:lnB>
                    <a:solidFill>
                      <a:srgbClr val="E5DFEC"/>
                    </a:solidFill>
                  </a:tcPr>
                </a:tc>
                <a:extLst>
                  <a:ext uri="{0D108BD9-81ED-4DB2-BD59-A6C34878D82A}">
                    <a16:rowId xmlns:a16="http://schemas.microsoft.com/office/drawing/2014/main" val="1590389930"/>
                  </a:ext>
                </a:extLst>
              </a:tr>
              <a:tr h="0">
                <a:tc>
                  <a:txBody>
                    <a:bodyPr/>
                    <a:lstStyle/>
                    <a:p>
                      <a:pPr marL="0" marR="0">
                        <a:lnSpc>
                          <a:spcPct val="107000"/>
                        </a:lnSpc>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Black</a:t>
                      </a:r>
                      <a:endParaRPr lang="en-US" sz="3200" dirty="0">
                        <a:effectLst/>
                        <a:latin typeface="+mj-lt"/>
                        <a:ea typeface="Calibri" panose="020F0502020204030204" pitchFamily="34" charset="0"/>
                        <a:cs typeface="Times New Roman" panose="02020603050405020304" pitchFamily="18" charset="0"/>
                      </a:endParaRPr>
                    </a:p>
                  </a:txBody>
                  <a:tcPr marL="45720" marR="45720" marT="64008" marB="6400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rgbClr val="B5B8C0"/>
                      </a:solidFill>
                      <a:prstDash val="solid"/>
                      <a:round/>
                      <a:headEnd type="none" w="med" len="med"/>
                      <a:tailEnd type="none" w="med" len="med"/>
                    </a:lnT>
                    <a:lnB w="12700" cap="flat" cmpd="sng" algn="ctr">
                      <a:solidFill>
                        <a:srgbClr val="B5B8C0"/>
                      </a:solidFill>
                      <a:prstDash val="solid"/>
                      <a:round/>
                      <a:headEnd type="none" w="med" len="med"/>
                      <a:tailEnd type="none" w="med" len="med"/>
                    </a:lnB>
                    <a:solidFill>
                      <a:srgbClr val="C6D9F0"/>
                    </a:solidFill>
                  </a:tcPr>
                </a:tc>
                <a:tc>
                  <a:txBody>
                    <a:bodyPr/>
                    <a:lstStyle/>
                    <a:p>
                      <a:pPr marL="0" marR="0" algn="ctr">
                        <a:lnSpc>
                          <a:spcPct val="107000"/>
                        </a:lnSpc>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1,527</a:t>
                      </a:r>
                      <a:endParaRPr lang="en-US" sz="3200" dirty="0">
                        <a:effectLst/>
                        <a:latin typeface="+mj-lt"/>
                        <a:ea typeface="Calibri" panose="020F0502020204030204" pitchFamily="34" charset="0"/>
                        <a:cs typeface="Times New Roman" panose="02020603050405020304" pitchFamily="18" charset="0"/>
                      </a:endParaRPr>
                    </a:p>
                  </a:txBody>
                  <a:tcPr marL="45720" marR="45720" marT="64008" marB="64008" anchor="ctr">
                    <a:lnL w="9525" cap="flat" cmpd="sng" algn="ctr">
                      <a:solidFill>
                        <a:schemeClr val="tx1"/>
                      </a:solidFill>
                      <a:prstDash val="solid"/>
                      <a:round/>
                      <a:headEnd type="none" w="med" len="med"/>
                      <a:tailEnd type="none" w="med" len="med"/>
                    </a:lnL>
                    <a:lnR w="12700" cap="flat" cmpd="sng" algn="ctr">
                      <a:solidFill>
                        <a:srgbClr val="B5B8C0"/>
                      </a:solidFill>
                      <a:prstDash val="solid"/>
                      <a:round/>
                      <a:headEnd type="none" w="med" len="med"/>
                      <a:tailEnd type="none" w="med" len="med"/>
                    </a:lnR>
                    <a:lnT w="12700" cap="flat" cmpd="sng" algn="ctr">
                      <a:solidFill>
                        <a:srgbClr val="B5B8C0"/>
                      </a:solidFill>
                      <a:prstDash val="solid"/>
                      <a:round/>
                      <a:headEnd type="none" w="med" len="med"/>
                      <a:tailEnd type="none" w="med" len="med"/>
                    </a:lnT>
                    <a:lnB w="12700" cap="flat" cmpd="sng" algn="ctr">
                      <a:solidFill>
                        <a:srgbClr val="B5B8C0"/>
                      </a:solidFill>
                      <a:prstDash val="solid"/>
                      <a:round/>
                      <a:headEnd type="none" w="med" len="med"/>
                      <a:tailEnd type="none" w="med" len="med"/>
                    </a:lnB>
                    <a:solidFill>
                      <a:srgbClr val="C6D9F0"/>
                    </a:solidFill>
                  </a:tcPr>
                </a:tc>
                <a:tc>
                  <a:txBody>
                    <a:bodyPr/>
                    <a:lstStyle/>
                    <a:p>
                      <a:pPr marL="0" marR="0" algn="ctr">
                        <a:lnSpc>
                          <a:spcPct val="107000"/>
                        </a:lnSpc>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11%</a:t>
                      </a:r>
                      <a:endParaRPr lang="en-US" sz="3200" dirty="0">
                        <a:effectLst/>
                        <a:latin typeface="+mj-lt"/>
                        <a:ea typeface="Calibri" panose="020F0502020204030204" pitchFamily="34" charset="0"/>
                        <a:cs typeface="Times New Roman" panose="02020603050405020304" pitchFamily="18" charset="0"/>
                      </a:endParaRPr>
                    </a:p>
                  </a:txBody>
                  <a:tcPr marL="45720" marR="45720" marT="64008" marB="64008" anchor="ctr">
                    <a:lnL w="12700" cap="flat" cmpd="sng" algn="ctr">
                      <a:solidFill>
                        <a:srgbClr val="B5B8C0"/>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rgbClr val="B5B8C0"/>
                      </a:solidFill>
                      <a:prstDash val="solid"/>
                      <a:round/>
                      <a:headEnd type="none" w="med" len="med"/>
                      <a:tailEnd type="none" w="med" len="med"/>
                    </a:lnT>
                    <a:lnB w="12700" cap="flat" cmpd="sng" algn="ctr">
                      <a:solidFill>
                        <a:srgbClr val="B5B8C0"/>
                      </a:solidFill>
                      <a:prstDash val="solid"/>
                      <a:round/>
                      <a:headEnd type="none" w="med" len="med"/>
                      <a:tailEnd type="none" w="med" len="med"/>
                    </a:lnB>
                    <a:solidFill>
                      <a:srgbClr val="C6D9F0"/>
                    </a:solidFill>
                  </a:tcPr>
                </a:tc>
                <a:tc>
                  <a:txBody>
                    <a:bodyPr/>
                    <a:lstStyle/>
                    <a:p>
                      <a:pPr marL="0" marR="0" algn="ctr">
                        <a:lnSpc>
                          <a:spcPct val="107000"/>
                        </a:lnSpc>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32</a:t>
                      </a:r>
                      <a:endParaRPr lang="en-US" sz="3200" dirty="0">
                        <a:effectLst/>
                        <a:latin typeface="+mj-lt"/>
                        <a:ea typeface="Calibri" panose="020F0502020204030204" pitchFamily="34" charset="0"/>
                        <a:cs typeface="Times New Roman" panose="02020603050405020304" pitchFamily="18" charset="0"/>
                      </a:endParaRPr>
                    </a:p>
                  </a:txBody>
                  <a:tcPr marL="45720" marR="45720" marT="64008" marB="64008" anchor="ctr">
                    <a:lnL w="9525" cap="flat" cmpd="sng" algn="ctr">
                      <a:solidFill>
                        <a:schemeClr val="tx1"/>
                      </a:solidFill>
                      <a:prstDash val="solid"/>
                      <a:round/>
                      <a:headEnd type="none" w="med" len="med"/>
                      <a:tailEnd type="none" w="med" len="med"/>
                    </a:lnL>
                    <a:lnR w="12700" cap="flat" cmpd="sng" algn="ctr">
                      <a:solidFill>
                        <a:srgbClr val="B5B8C0"/>
                      </a:solidFill>
                      <a:prstDash val="solid"/>
                      <a:round/>
                      <a:headEnd type="none" w="med" len="med"/>
                      <a:tailEnd type="none" w="med" len="med"/>
                    </a:lnR>
                    <a:lnT w="12700" cap="flat" cmpd="sng" algn="ctr">
                      <a:solidFill>
                        <a:srgbClr val="B5B8C0"/>
                      </a:solidFill>
                      <a:prstDash val="solid"/>
                      <a:round/>
                      <a:headEnd type="none" w="med" len="med"/>
                      <a:tailEnd type="none" w="med" len="med"/>
                    </a:lnT>
                    <a:lnB w="12700" cap="flat" cmpd="sng" algn="ctr">
                      <a:solidFill>
                        <a:srgbClr val="B5B8C0"/>
                      </a:solidFill>
                      <a:prstDash val="solid"/>
                      <a:round/>
                      <a:headEnd type="none" w="med" len="med"/>
                      <a:tailEnd type="none" w="med" len="med"/>
                    </a:lnB>
                    <a:solidFill>
                      <a:srgbClr val="E5B8B7"/>
                    </a:solidFill>
                  </a:tcPr>
                </a:tc>
                <a:tc>
                  <a:txBody>
                    <a:bodyPr/>
                    <a:lstStyle/>
                    <a:p>
                      <a:pPr marL="0" marR="0" algn="ctr">
                        <a:lnSpc>
                          <a:spcPct val="107000"/>
                        </a:lnSpc>
                        <a:spcBef>
                          <a:spcPts val="0"/>
                        </a:spcBef>
                        <a:spcAft>
                          <a:spcPts val="0"/>
                        </a:spcAft>
                      </a:pPr>
                      <a:r>
                        <a:rPr lang="en-US" sz="1600">
                          <a:effectLst/>
                          <a:latin typeface="+mj-lt"/>
                          <a:ea typeface="Calibri" panose="020F0502020204030204" pitchFamily="34" charset="0"/>
                          <a:cs typeface="Times New Roman" panose="02020603050405020304" pitchFamily="18" charset="0"/>
                        </a:rPr>
                        <a:t>5%</a:t>
                      </a:r>
                      <a:endParaRPr lang="en-US" sz="3200">
                        <a:effectLst/>
                        <a:latin typeface="+mj-lt"/>
                        <a:ea typeface="Calibri" panose="020F0502020204030204" pitchFamily="34" charset="0"/>
                        <a:cs typeface="Times New Roman" panose="02020603050405020304" pitchFamily="18" charset="0"/>
                      </a:endParaRPr>
                    </a:p>
                  </a:txBody>
                  <a:tcPr marL="45720" marR="45720" marT="64008" marB="64008" anchor="ctr">
                    <a:lnL w="12700" cap="flat" cmpd="sng" algn="ctr">
                      <a:solidFill>
                        <a:srgbClr val="B5B8C0"/>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rgbClr val="B5B8C0"/>
                      </a:solidFill>
                      <a:prstDash val="solid"/>
                      <a:round/>
                      <a:headEnd type="none" w="med" len="med"/>
                      <a:tailEnd type="none" w="med" len="med"/>
                    </a:lnT>
                    <a:lnB w="12700" cap="flat" cmpd="sng" algn="ctr">
                      <a:solidFill>
                        <a:srgbClr val="B5B8C0"/>
                      </a:solidFill>
                      <a:prstDash val="solid"/>
                      <a:round/>
                      <a:headEnd type="none" w="med" len="med"/>
                      <a:tailEnd type="none" w="med" len="med"/>
                    </a:lnB>
                    <a:solidFill>
                      <a:srgbClr val="E5B8B7"/>
                    </a:solidFill>
                  </a:tcPr>
                </a:tc>
                <a:tc>
                  <a:txBody>
                    <a:bodyPr/>
                    <a:lstStyle/>
                    <a:p>
                      <a:pPr marL="0" marR="0" algn="ctr">
                        <a:lnSpc>
                          <a:spcPct val="107000"/>
                        </a:lnSpc>
                        <a:spcBef>
                          <a:spcPts val="0"/>
                        </a:spcBef>
                        <a:spcAft>
                          <a:spcPts val="0"/>
                        </a:spcAft>
                      </a:pPr>
                      <a:r>
                        <a:rPr lang="en-US" sz="1600">
                          <a:effectLst/>
                          <a:latin typeface="+mj-lt"/>
                          <a:ea typeface="Calibri" panose="020F0502020204030204" pitchFamily="34" charset="0"/>
                          <a:cs typeface="Times New Roman" panose="02020603050405020304" pitchFamily="18" charset="0"/>
                        </a:rPr>
                        <a:t>38</a:t>
                      </a:r>
                      <a:endParaRPr lang="en-US" sz="3200">
                        <a:effectLst/>
                        <a:latin typeface="+mj-lt"/>
                        <a:ea typeface="Calibri" panose="020F0502020204030204" pitchFamily="34" charset="0"/>
                        <a:cs typeface="Times New Roman" panose="02020603050405020304" pitchFamily="18" charset="0"/>
                      </a:endParaRPr>
                    </a:p>
                  </a:txBody>
                  <a:tcPr marL="45720" marR="45720" marT="64008" marB="64008" anchor="ctr">
                    <a:lnL w="9525" cap="flat" cmpd="sng" algn="ctr">
                      <a:solidFill>
                        <a:schemeClr val="tx1"/>
                      </a:solidFill>
                      <a:prstDash val="solid"/>
                      <a:round/>
                      <a:headEnd type="none" w="med" len="med"/>
                      <a:tailEnd type="none" w="med" len="med"/>
                    </a:lnL>
                    <a:lnR w="12700" cap="flat" cmpd="sng" algn="ctr">
                      <a:solidFill>
                        <a:srgbClr val="B5B8C0"/>
                      </a:solidFill>
                      <a:prstDash val="solid"/>
                      <a:round/>
                      <a:headEnd type="none" w="med" len="med"/>
                      <a:tailEnd type="none" w="med" len="med"/>
                    </a:lnR>
                    <a:lnT w="12700" cap="flat" cmpd="sng" algn="ctr">
                      <a:solidFill>
                        <a:srgbClr val="B5B8C0"/>
                      </a:solidFill>
                      <a:prstDash val="solid"/>
                      <a:round/>
                      <a:headEnd type="none" w="med" len="med"/>
                      <a:tailEnd type="none" w="med" len="med"/>
                    </a:lnT>
                    <a:lnB w="12700" cap="flat" cmpd="sng" algn="ctr">
                      <a:solidFill>
                        <a:srgbClr val="B5B8C0"/>
                      </a:solidFill>
                      <a:prstDash val="solid"/>
                      <a:round/>
                      <a:headEnd type="none" w="med" len="med"/>
                      <a:tailEnd type="none" w="med" len="med"/>
                    </a:lnB>
                    <a:solidFill>
                      <a:srgbClr val="CCC0D9"/>
                    </a:solidFill>
                  </a:tcPr>
                </a:tc>
                <a:tc>
                  <a:txBody>
                    <a:bodyPr/>
                    <a:lstStyle/>
                    <a:p>
                      <a:pPr marL="0" marR="0" algn="ctr">
                        <a:lnSpc>
                          <a:spcPct val="107000"/>
                        </a:lnSpc>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5%</a:t>
                      </a:r>
                      <a:endParaRPr lang="en-US" sz="3200" dirty="0">
                        <a:effectLst/>
                        <a:latin typeface="+mj-lt"/>
                        <a:ea typeface="Calibri" panose="020F0502020204030204" pitchFamily="34" charset="0"/>
                        <a:cs typeface="Times New Roman" panose="02020603050405020304" pitchFamily="18" charset="0"/>
                      </a:endParaRPr>
                    </a:p>
                  </a:txBody>
                  <a:tcPr marL="45720" marR="45720" marT="64008" marB="64008" anchor="ctr">
                    <a:lnL w="12700" cap="flat" cmpd="sng" algn="ctr">
                      <a:solidFill>
                        <a:srgbClr val="B5B8C0"/>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rgbClr val="B5B8C0"/>
                      </a:solidFill>
                      <a:prstDash val="solid"/>
                      <a:round/>
                      <a:headEnd type="none" w="med" len="med"/>
                      <a:tailEnd type="none" w="med" len="med"/>
                    </a:lnT>
                    <a:lnB w="12700" cap="flat" cmpd="sng" algn="ctr">
                      <a:solidFill>
                        <a:srgbClr val="B5B8C0"/>
                      </a:solidFill>
                      <a:prstDash val="solid"/>
                      <a:round/>
                      <a:headEnd type="none" w="med" len="med"/>
                      <a:tailEnd type="none" w="med" len="med"/>
                    </a:lnB>
                    <a:solidFill>
                      <a:srgbClr val="CCC0D9"/>
                    </a:solidFill>
                  </a:tcPr>
                </a:tc>
                <a:extLst>
                  <a:ext uri="{0D108BD9-81ED-4DB2-BD59-A6C34878D82A}">
                    <a16:rowId xmlns:a16="http://schemas.microsoft.com/office/drawing/2014/main" val="1421191991"/>
                  </a:ext>
                </a:extLst>
              </a:tr>
              <a:tr h="0">
                <a:tc>
                  <a:txBody>
                    <a:bodyPr/>
                    <a:lstStyle/>
                    <a:p>
                      <a:pPr marL="0" marR="0">
                        <a:lnSpc>
                          <a:spcPct val="107000"/>
                        </a:lnSpc>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Hispanic</a:t>
                      </a:r>
                      <a:endParaRPr lang="en-US" sz="3200" dirty="0">
                        <a:effectLst/>
                        <a:latin typeface="+mj-lt"/>
                        <a:ea typeface="Calibri" panose="020F0502020204030204" pitchFamily="34" charset="0"/>
                        <a:cs typeface="Times New Roman" panose="02020603050405020304" pitchFamily="18" charset="0"/>
                      </a:endParaRPr>
                    </a:p>
                  </a:txBody>
                  <a:tcPr marL="45720" marR="45720" marT="64008" marB="6400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rgbClr val="B5B8C0"/>
                      </a:solidFill>
                      <a:prstDash val="solid"/>
                      <a:round/>
                      <a:headEnd type="none" w="med" len="med"/>
                      <a:tailEnd type="none" w="med" len="med"/>
                    </a:lnT>
                    <a:lnB w="12700" cap="flat" cmpd="sng" algn="ctr">
                      <a:solidFill>
                        <a:srgbClr val="B5B8C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1,876</a:t>
                      </a:r>
                      <a:endParaRPr lang="en-US" sz="3200" dirty="0">
                        <a:effectLst/>
                        <a:latin typeface="+mj-lt"/>
                        <a:ea typeface="Calibri" panose="020F0502020204030204" pitchFamily="34" charset="0"/>
                        <a:cs typeface="Times New Roman" panose="02020603050405020304" pitchFamily="18" charset="0"/>
                      </a:endParaRPr>
                    </a:p>
                  </a:txBody>
                  <a:tcPr marL="45720" marR="45720" marT="64008" marB="64008" anchor="ctr">
                    <a:lnL w="9525" cap="flat" cmpd="sng" algn="ctr">
                      <a:solidFill>
                        <a:schemeClr val="tx1"/>
                      </a:solidFill>
                      <a:prstDash val="solid"/>
                      <a:round/>
                      <a:headEnd type="none" w="med" len="med"/>
                      <a:tailEnd type="none" w="med" len="med"/>
                    </a:lnL>
                    <a:lnR w="12700" cap="flat" cmpd="sng" algn="ctr">
                      <a:solidFill>
                        <a:srgbClr val="B5B8C0"/>
                      </a:solidFill>
                      <a:prstDash val="solid"/>
                      <a:round/>
                      <a:headEnd type="none" w="med" len="med"/>
                      <a:tailEnd type="none" w="med" len="med"/>
                    </a:lnR>
                    <a:lnT w="12700" cap="flat" cmpd="sng" algn="ctr">
                      <a:solidFill>
                        <a:srgbClr val="B5B8C0"/>
                      </a:solidFill>
                      <a:prstDash val="solid"/>
                      <a:round/>
                      <a:headEnd type="none" w="med" len="med"/>
                      <a:tailEnd type="none" w="med" len="med"/>
                    </a:lnT>
                    <a:lnB w="12700" cap="flat" cmpd="sng" algn="ctr">
                      <a:solidFill>
                        <a:srgbClr val="B5B8C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13%</a:t>
                      </a:r>
                      <a:endParaRPr lang="en-US" sz="3200" dirty="0">
                        <a:effectLst/>
                        <a:latin typeface="+mj-lt"/>
                        <a:ea typeface="Calibri" panose="020F0502020204030204" pitchFamily="34" charset="0"/>
                        <a:cs typeface="Times New Roman" panose="02020603050405020304" pitchFamily="18" charset="0"/>
                      </a:endParaRPr>
                    </a:p>
                  </a:txBody>
                  <a:tcPr marL="45720" marR="45720" marT="64008" marB="64008" anchor="ctr">
                    <a:lnL w="12700" cap="flat" cmpd="sng" algn="ctr">
                      <a:solidFill>
                        <a:srgbClr val="B5B8C0"/>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rgbClr val="B5B8C0"/>
                      </a:solidFill>
                      <a:prstDash val="solid"/>
                      <a:round/>
                      <a:headEnd type="none" w="med" len="med"/>
                      <a:tailEnd type="none" w="med" len="med"/>
                    </a:lnT>
                    <a:lnB w="12700" cap="flat" cmpd="sng" algn="ctr">
                      <a:solidFill>
                        <a:srgbClr val="B5B8C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55</a:t>
                      </a:r>
                      <a:endParaRPr lang="en-US" sz="3200" dirty="0">
                        <a:effectLst/>
                        <a:latin typeface="+mj-lt"/>
                        <a:ea typeface="Calibri" panose="020F0502020204030204" pitchFamily="34" charset="0"/>
                        <a:cs typeface="Times New Roman" panose="02020603050405020304" pitchFamily="18" charset="0"/>
                      </a:endParaRPr>
                    </a:p>
                  </a:txBody>
                  <a:tcPr marL="45720" marR="45720" marT="64008" marB="64008" anchor="ctr">
                    <a:lnL w="9525" cap="flat" cmpd="sng" algn="ctr">
                      <a:solidFill>
                        <a:schemeClr val="tx1"/>
                      </a:solidFill>
                      <a:prstDash val="solid"/>
                      <a:round/>
                      <a:headEnd type="none" w="med" len="med"/>
                      <a:tailEnd type="none" w="med" len="med"/>
                    </a:lnL>
                    <a:lnR w="12700" cap="flat" cmpd="sng" algn="ctr">
                      <a:solidFill>
                        <a:srgbClr val="B5B8C0"/>
                      </a:solidFill>
                      <a:prstDash val="solid"/>
                      <a:round/>
                      <a:headEnd type="none" w="med" len="med"/>
                      <a:tailEnd type="none" w="med" len="med"/>
                    </a:lnR>
                    <a:lnT w="12700" cap="flat" cmpd="sng" algn="ctr">
                      <a:solidFill>
                        <a:srgbClr val="B5B8C0"/>
                      </a:solidFill>
                      <a:prstDash val="solid"/>
                      <a:round/>
                      <a:headEnd type="none" w="med" len="med"/>
                      <a:tailEnd type="none" w="med" len="med"/>
                    </a:lnT>
                    <a:lnB w="12700" cap="flat" cmpd="sng" algn="ctr">
                      <a:solidFill>
                        <a:srgbClr val="B5B8C0"/>
                      </a:solidFill>
                      <a:prstDash val="solid"/>
                      <a:round/>
                      <a:headEnd type="none" w="med" len="med"/>
                      <a:tailEnd type="none" w="med" len="med"/>
                    </a:lnB>
                    <a:solidFill>
                      <a:srgbClr val="F2DBDB"/>
                    </a:solidFill>
                  </a:tcPr>
                </a:tc>
                <a:tc>
                  <a:txBody>
                    <a:bodyPr/>
                    <a:lstStyle/>
                    <a:p>
                      <a:pPr marL="0" marR="0" algn="ctr">
                        <a:lnSpc>
                          <a:spcPct val="107000"/>
                        </a:lnSpc>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8%</a:t>
                      </a:r>
                      <a:endParaRPr lang="en-US" sz="3200" dirty="0">
                        <a:effectLst/>
                        <a:latin typeface="+mj-lt"/>
                        <a:ea typeface="Calibri" panose="020F0502020204030204" pitchFamily="34" charset="0"/>
                        <a:cs typeface="Times New Roman" panose="02020603050405020304" pitchFamily="18" charset="0"/>
                      </a:endParaRPr>
                    </a:p>
                  </a:txBody>
                  <a:tcPr marL="45720" marR="45720" marT="64008" marB="64008" anchor="ctr">
                    <a:lnL w="12700" cap="flat" cmpd="sng" algn="ctr">
                      <a:solidFill>
                        <a:srgbClr val="B5B8C0"/>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rgbClr val="B5B8C0"/>
                      </a:solidFill>
                      <a:prstDash val="solid"/>
                      <a:round/>
                      <a:headEnd type="none" w="med" len="med"/>
                      <a:tailEnd type="none" w="med" len="med"/>
                    </a:lnT>
                    <a:lnB w="12700" cap="flat" cmpd="sng" algn="ctr">
                      <a:solidFill>
                        <a:srgbClr val="B5B8C0"/>
                      </a:solidFill>
                      <a:prstDash val="solid"/>
                      <a:round/>
                      <a:headEnd type="none" w="med" len="med"/>
                      <a:tailEnd type="none" w="med" len="med"/>
                    </a:lnB>
                    <a:solidFill>
                      <a:srgbClr val="F2DBDB"/>
                    </a:solidFill>
                  </a:tcPr>
                </a:tc>
                <a:tc>
                  <a:txBody>
                    <a:bodyPr/>
                    <a:lstStyle/>
                    <a:p>
                      <a:pPr marL="0" marR="0" algn="ctr">
                        <a:lnSpc>
                          <a:spcPct val="107000"/>
                        </a:lnSpc>
                        <a:spcBef>
                          <a:spcPts val="0"/>
                        </a:spcBef>
                        <a:spcAft>
                          <a:spcPts val="0"/>
                        </a:spcAft>
                      </a:pPr>
                      <a:r>
                        <a:rPr lang="en-US" sz="1600">
                          <a:effectLst/>
                          <a:latin typeface="+mj-lt"/>
                          <a:ea typeface="Calibri" panose="020F0502020204030204" pitchFamily="34" charset="0"/>
                          <a:cs typeface="Times New Roman" panose="02020603050405020304" pitchFamily="18" charset="0"/>
                        </a:rPr>
                        <a:t>48</a:t>
                      </a:r>
                      <a:endParaRPr lang="en-US" sz="3200">
                        <a:effectLst/>
                        <a:latin typeface="+mj-lt"/>
                        <a:ea typeface="Calibri" panose="020F0502020204030204" pitchFamily="34" charset="0"/>
                        <a:cs typeface="Times New Roman" panose="02020603050405020304" pitchFamily="18" charset="0"/>
                      </a:endParaRPr>
                    </a:p>
                  </a:txBody>
                  <a:tcPr marL="45720" marR="45720" marT="64008" marB="64008" anchor="ctr">
                    <a:lnL w="9525" cap="flat" cmpd="sng" algn="ctr">
                      <a:solidFill>
                        <a:schemeClr val="tx1"/>
                      </a:solidFill>
                      <a:prstDash val="solid"/>
                      <a:round/>
                      <a:headEnd type="none" w="med" len="med"/>
                      <a:tailEnd type="none" w="med" len="med"/>
                    </a:lnL>
                    <a:lnR w="12700" cap="flat" cmpd="sng" algn="ctr">
                      <a:solidFill>
                        <a:srgbClr val="B5B8C0"/>
                      </a:solidFill>
                      <a:prstDash val="solid"/>
                      <a:round/>
                      <a:headEnd type="none" w="med" len="med"/>
                      <a:tailEnd type="none" w="med" len="med"/>
                    </a:lnR>
                    <a:lnT w="12700" cap="flat" cmpd="sng" algn="ctr">
                      <a:solidFill>
                        <a:srgbClr val="B5B8C0"/>
                      </a:solidFill>
                      <a:prstDash val="solid"/>
                      <a:round/>
                      <a:headEnd type="none" w="med" len="med"/>
                      <a:tailEnd type="none" w="med" len="med"/>
                    </a:lnT>
                    <a:lnB w="12700" cap="flat" cmpd="sng" algn="ctr">
                      <a:solidFill>
                        <a:srgbClr val="B5B8C0"/>
                      </a:solidFill>
                      <a:prstDash val="solid"/>
                      <a:round/>
                      <a:headEnd type="none" w="med" len="med"/>
                      <a:tailEnd type="none" w="med" len="med"/>
                    </a:lnB>
                    <a:solidFill>
                      <a:srgbClr val="E5DFEC"/>
                    </a:solidFill>
                  </a:tcPr>
                </a:tc>
                <a:tc>
                  <a:txBody>
                    <a:bodyPr/>
                    <a:lstStyle/>
                    <a:p>
                      <a:pPr marL="0" marR="0" algn="ctr">
                        <a:lnSpc>
                          <a:spcPct val="107000"/>
                        </a:lnSpc>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7%</a:t>
                      </a:r>
                      <a:endParaRPr lang="en-US" sz="3200" dirty="0">
                        <a:effectLst/>
                        <a:latin typeface="+mj-lt"/>
                        <a:ea typeface="Calibri" panose="020F0502020204030204" pitchFamily="34" charset="0"/>
                        <a:cs typeface="Times New Roman" panose="02020603050405020304" pitchFamily="18" charset="0"/>
                      </a:endParaRPr>
                    </a:p>
                  </a:txBody>
                  <a:tcPr marL="45720" marR="45720" marT="64008" marB="64008" anchor="ctr">
                    <a:lnL w="12700" cap="flat" cmpd="sng" algn="ctr">
                      <a:solidFill>
                        <a:srgbClr val="B5B8C0"/>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rgbClr val="B5B8C0"/>
                      </a:solidFill>
                      <a:prstDash val="solid"/>
                      <a:round/>
                      <a:headEnd type="none" w="med" len="med"/>
                      <a:tailEnd type="none" w="med" len="med"/>
                    </a:lnT>
                    <a:lnB w="12700" cap="flat" cmpd="sng" algn="ctr">
                      <a:solidFill>
                        <a:srgbClr val="B5B8C0"/>
                      </a:solidFill>
                      <a:prstDash val="solid"/>
                      <a:round/>
                      <a:headEnd type="none" w="med" len="med"/>
                      <a:tailEnd type="none" w="med" len="med"/>
                    </a:lnB>
                    <a:solidFill>
                      <a:srgbClr val="E5DFEC"/>
                    </a:solidFill>
                  </a:tcPr>
                </a:tc>
                <a:extLst>
                  <a:ext uri="{0D108BD9-81ED-4DB2-BD59-A6C34878D82A}">
                    <a16:rowId xmlns:a16="http://schemas.microsoft.com/office/drawing/2014/main" val="3580902470"/>
                  </a:ext>
                </a:extLst>
              </a:tr>
              <a:tr h="0">
                <a:tc>
                  <a:txBody>
                    <a:bodyPr/>
                    <a:lstStyle/>
                    <a:p>
                      <a:pPr marL="0" marR="0">
                        <a:lnSpc>
                          <a:spcPct val="107000"/>
                        </a:lnSpc>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White</a:t>
                      </a:r>
                      <a:endParaRPr lang="en-US" sz="3200" dirty="0">
                        <a:effectLst/>
                        <a:latin typeface="+mj-lt"/>
                        <a:ea typeface="Calibri" panose="020F0502020204030204" pitchFamily="34" charset="0"/>
                        <a:cs typeface="Times New Roman" panose="02020603050405020304" pitchFamily="18" charset="0"/>
                      </a:endParaRPr>
                    </a:p>
                  </a:txBody>
                  <a:tcPr marL="45720" marR="45720" marT="64008" marB="6400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rgbClr val="B5B8C0"/>
                      </a:solidFill>
                      <a:prstDash val="solid"/>
                      <a:round/>
                      <a:headEnd type="none" w="med" len="med"/>
                      <a:tailEnd type="none" w="med" len="med"/>
                    </a:lnT>
                    <a:lnB w="12700" cap="flat" cmpd="sng" algn="ctr">
                      <a:solidFill>
                        <a:srgbClr val="B5B8C0"/>
                      </a:solidFill>
                      <a:prstDash val="solid"/>
                      <a:round/>
                      <a:headEnd type="none" w="med" len="med"/>
                      <a:tailEnd type="none" w="med" len="med"/>
                    </a:lnB>
                    <a:solidFill>
                      <a:srgbClr val="C6D9F0"/>
                    </a:solidFill>
                  </a:tcPr>
                </a:tc>
                <a:tc>
                  <a:txBody>
                    <a:bodyPr/>
                    <a:lstStyle/>
                    <a:p>
                      <a:pPr marL="0" marR="0" algn="ctr">
                        <a:lnSpc>
                          <a:spcPct val="107000"/>
                        </a:lnSpc>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9,041</a:t>
                      </a:r>
                      <a:endParaRPr lang="en-US" sz="3200" dirty="0">
                        <a:effectLst/>
                        <a:latin typeface="+mj-lt"/>
                        <a:ea typeface="Calibri" panose="020F0502020204030204" pitchFamily="34" charset="0"/>
                        <a:cs typeface="Times New Roman" panose="02020603050405020304" pitchFamily="18" charset="0"/>
                      </a:endParaRPr>
                    </a:p>
                  </a:txBody>
                  <a:tcPr marL="45720" marR="45720" marT="64008" marB="64008" anchor="ctr">
                    <a:lnL w="9525" cap="flat" cmpd="sng" algn="ctr">
                      <a:solidFill>
                        <a:schemeClr val="tx1"/>
                      </a:solidFill>
                      <a:prstDash val="solid"/>
                      <a:round/>
                      <a:headEnd type="none" w="med" len="med"/>
                      <a:tailEnd type="none" w="med" len="med"/>
                    </a:lnL>
                    <a:lnR w="12700" cap="flat" cmpd="sng" algn="ctr">
                      <a:solidFill>
                        <a:srgbClr val="B5B8C0"/>
                      </a:solidFill>
                      <a:prstDash val="solid"/>
                      <a:round/>
                      <a:headEnd type="none" w="med" len="med"/>
                      <a:tailEnd type="none" w="med" len="med"/>
                    </a:lnR>
                    <a:lnT w="12700" cap="flat" cmpd="sng" algn="ctr">
                      <a:solidFill>
                        <a:srgbClr val="B5B8C0"/>
                      </a:solidFill>
                      <a:prstDash val="solid"/>
                      <a:round/>
                      <a:headEnd type="none" w="med" len="med"/>
                      <a:tailEnd type="none" w="med" len="med"/>
                    </a:lnT>
                    <a:lnB w="12700" cap="flat" cmpd="sng" algn="ctr">
                      <a:solidFill>
                        <a:srgbClr val="B5B8C0"/>
                      </a:solidFill>
                      <a:prstDash val="solid"/>
                      <a:round/>
                      <a:headEnd type="none" w="med" len="med"/>
                      <a:tailEnd type="none" w="med" len="med"/>
                    </a:lnB>
                    <a:solidFill>
                      <a:srgbClr val="C6D9F0"/>
                    </a:solidFill>
                  </a:tcPr>
                </a:tc>
                <a:tc>
                  <a:txBody>
                    <a:bodyPr/>
                    <a:lstStyle/>
                    <a:p>
                      <a:pPr marL="0" marR="0" algn="ctr">
                        <a:lnSpc>
                          <a:spcPct val="107000"/>
                        </a:lnSpc>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64%</a:t>
                      </a:r>
                      <a:endParaRPr lang="en-US" sz="3200" dirty="0">
                        <a:effectLst/>
                        <a:latin typeface="+mj-lt"/>
                        <a:ea typeface="Calibri" panose="020F0502020204030204" pitchFamily="34" charset="0"/>
                        <a:cs typeface="Times New Roman" panose="02020603050405020304" pitchFamily="18" charset="0"/>
                      </a:endParaRPr>
                    </a:p>
                  </a:txBody>
                  <a:tcPr marL="45720" marR="45720" marT="64008" marB="64008" anchor="ctr">
                    <a:lnL w="12700" cap="flat" cmpd="sng" algn="ctr">
                      <a:solidFill>
                        <a:srgbClr val="B5B8C0"/>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rgbClr val="B5B8C0"/>
                      </a:solidFill>
                      <a:prstDash val="solid"/>
                      <a:round/>
                      <a:headEnd type="none" w="med" len="med"/>
                      <a:tailEnd type="none" w="med" len="med"/>
                    </a:lnT>
                    <a:lnB w="12700" cap="flat" cmpd="sng" algn="ctr">
                      <a:solidFill>
                        <a:srgbClr val="B5B8C0"/>
                      </a:solidFill>
                      <a:prstDash val="solid"/>
                      <a:round/>
                      <a:headEnd type="none" w="med" len="med"/>
                      <a:tailEnd type="none" w="med" len="med"/>
                    </a:lnB>
                    <a:solidFill>
                      <a:srgbClr val="C6D9F0"/>
                    </a:solidFill>
                  </a:tcPr>
                </a:tc>
                <a:tc>
                  <a:txBody>
                    <a:bodyPr/>
                    <a:lstStyle/>
                    <a:p>
                      <a:pPr marL="0" marR="0" algn="ctr">
                        <a:lnSpc>
                          <a:spcPct val="107000"/>
                        </a:lnSpc>
                        <a:spcBef>
                          <a:spcPts val="0"/>
                        </a:spcBef>
                        <a:spcAft>
                          <a:spcPts val="0"/>
                        </a:spcAft>
                      </a:pPr>
                      <a:r>
                        <a:rPr lang="en-US" sz="1600">
                          <a:effectLst/>
                          <a:latin typeface="+mj-lt"/>
                          <a:ea typeface="Calibri" panose="020F0502020204030204" pitchFamily="34" charset="0"/>
                          <a:cs typeface="Times New Roman" panose="02020603050405020304" pitchFamily="18" charset="0"/>
                        </a:rPr>
                        <a:t>539</a:t>
                      </a:r>
                      <a:endParaRPr lang="en-US" sz="3200">
                        <a:effectLst/>
                        <a:latin typeface="+mj-lt"/>
                        <a:ea typeface="Calibri" panose="020F0502020204030204" pitchFamily="34" charset="0"/>
                        <a:cs typeface="Times New Roman" panose="02020603050405020304" pitchFamily="18" charset="0"/>
                      </a:endParaRPr>
                    </a:p>
                  </a:txBody>
                  <a:tcPr marL="45720" marR="45720" marT="64008" marB="64008" anchor="ctr">
                    <a:lnL w="9525" cap="flat" cmpd="sng" algn="ctr">
                      <a:solidFill>
                        <a:schemeClr val="tx1"/>
                      </a:solidFill>
                      <a:prstDash val="solid"/>
                      <a:round/>
                      <a:headEnd type="none" w="med" len="med"/>
                      <a:tailEnd type="none" w="med" len="med"/>
                    </a:lnL>
                    <a:lnR w="12700" cap="flat" cmpd="sng" algn="ctr">
                      <a:solidFill>
                        <a:srgbClr val="B5B8C0"/>
                      </a:solidFill>
                      <a:prstDash val="solid"/>
                      <a:round/>
                      <a:headEnd type="none" w="med" len="med"/>
                      <a:tailEnd type="none" w="med" len="med"/>
                    </a:lnR>
                    <a:lnT w="12700" cap="flat" cmpd="sng" algn="ctr">
                      <a:solidFill>
                        <a:srgbClr val="B5B8C0"/>
                      </a:solidFill>
                      <a:prstDash val="solid"/>
                      <a:round/>
                      <a:headEnd type="none" w="med" len="med"/>
                      <a:tailEnd type="none" w="med" len="med"/>
                    </a:lnT>
                    <a:lnB w="12700" cap="flat" cmpd="sng" algn="ctr">
                      <a:solidFill>
                        <a:srgbClr val="B5B8C0"/>
                      </a:solidFill>
                      <a:prstDash val="solid"/>
                      <a:round/>
                      <a:headEnd type="none" w="med" len="med"/>
                      <a:tailEnd type="none" w="med" len="med"/>
                    </a:lnB>
                    <a:solidFill>
                      <a:srgbClr val="E5B8B7"/>
                    </a:solidFill>
                  </a:tcPr>
                </a:tc>
                <a:tc>
                  <a:txBody>
                    <a:bodyPr/>
                    <a:lstStyle/>
                    <a:p>
                      <a:pPr marL="0" marR="0" algn="ctr">
                        <a:lnSpc>
                          <a:spcPct val="107000"/>
                        </a:lnSpc>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76%</a:t>
                      </a:r>
                      <a:endParaRPr lang="en-US" sz="3200" dirty="0">
                        <a:effectLst/>
                        <a:latin typeface="+mj-lt"/>
                        <a:ea typeface="Calibri" panose="020F0502020204030204" pitchFamily="34" charset="0"/>
                        <a:cs typeface="Times New Roman" panose="02020603050405020304" pitchFamily="18" charset="0"/>
                      </a:endParaRPr>
                    </a:p>
                  </a:txBody>
                  <a:tcPr marL="45720" marR="45720" marT="64008" marB="64008" anchor="ctr">
                    <a:lnL w="12700" cap="flat" cmpd="sng" algn="ctr">
                      <a:solidFill>
                        <a:srgbClr val="B5B8C0"/>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rgbClr val="B5B8C0"/>
                      </a:solidFill>
                      <a:prstDash val="solid"/>
                      <a:round/>
                      <a:headEnd type="none" w="med" len="med"/>
                      <a:tailEnd type="none" w="med" len="med"/>
                    </a:lnT>
                    <a:lnB w="12700" cap="flat" cmpd="sng" algn="ctr">
                      <a:solidFill>
                        <a:srgbClr val="B5B8C0"/>
                      </a:solidFill>
                      <a:prstDash val="solid"/>
                      <a:round/>
                      <a:headEnd type="none" w="med" len="med"/>
                      <a:tailEnd type="none" w="med" len="med"/>
                    </a:lnB>
                    <a:solidFill>
                      <a:srgbClr val="E5B8B7"/>
                    </a:solidFill>
                  </a:tcPr>
                </a:tc>
                <a:tc>
                  <a:txBody>
                    <a:bodyPr/>
                    <a:lstStyle/>
                    <a:p>
                      <a:pPr marL="0" marR="0" algn="ctr">
                        <a:lnSpc>
                          <a:spcPct val="107000"/>
                        </a:lnSpc>
                        <a:spcBef>
                          <a:spcPts val="0"/>
                        </a:spcBef>
                        <a:spcAft>
                          <a:spcPts val="0"/>
                        </a:spcAft>
                      </a:pPr>
                      <a:r>
                        <a:rPr lang="en-US" sz="1600">
                          <a:effectLst/>
                          <a:latin typeface="+mj-lt"/>
                          <a:ea typeface="Calibri" panose="020F0502020204030204" pitchFamily="34" charset="0"/>
                          <a:cs typeface="Times New Roman" panose="02020603050405020304" pitchFamily="18" charset="0"/>
                        </a:rPr>
                        <a:t>527</a:t>
                      </a:r>
                      <a:endParaRPr lang="en-US" sz="3200">
                        <a:effectLst/>
                        <a:latin typeface="+mj-lt"/>
                        <a:ea typeface="Calibri" panose="020F0502020204030204" pitchFamily="34" charset="0"/>
                        <a:cs typeface="Times New Roman" panose="02020603050405020304" pitchFamily="18" charset="0"/>
                      </a:endParaRPr>
                    </a:p>
                  </a:txBody>
                  <a:tcPr marL="45720" marR="45720" marT="64008" marB="64008" anchor="ctr">
                    <a:lnL w="9525" cap="flat" cmpd="sng" algn="ctr">
                      <a:solidFill>
                        <a:schemeClr val="tx1"/>
                      </a:solidFill>
                      <a:prstDash val="solid"/>
                      <a:round/>
                      <a:headEnd type="none" w="med" len="med"/>
                      <a:tailEnd type="none" w="med" len="med"/>
                    </a:lnL>
                    <a:lnR w="12700" cap="flat" cmpd="sng" algn="ctr">
                      <a:solidFill>
                        <a:srgbClr val="B5B8C0"/>
                      </a:solidFill>
                      <a:prstDash val="solid"/>
                      <a:round/>
                      <a:headEnd type="none" w="med" len="med"/>
                      <a:tailEnd type="none" w="med" len="med"/>
                    </a:lnR>
                    <a:lnT w="12700" cap="flat" cmpd="sng" algn="ctr">
                      <a:solidFill>
                        <a:srgbClr val="B5B8C0"/>
                      </a:solidFill>
                      <a:prstDash val="solid"/>
                      <a:round/>
                      <a:headEnd type="none" w="med" len="med"/>
                      <a:tailEnd type="none" w="med" len="med"/>
                    </a:lnT>
                    <a:lnB w="12700" cap="flat" cmpd="sng" algn="ctr">
                      <a:solidFill>
                        <a:srgbClr val="B5B8C0"/>
                      </a:solidFill>
                      <a:prstDash val="solid"/>
                      <a:round/>
                      <a:headEnd type="none" w="med" len="med"/>
                      <a:tailEnd type="none" w="med" len="med"/>
                    </a:lnB>
                    <a:solidFill>
                      <a:srgbClr val="CCC0D9"/>
                    </a:solidFill>
                  </a:tcPr>
                </a:tc>
                <a:tc>
                  <a:txBody>
                    <a:bodyPr/>
                    <a:lstStyle/>
                    <a:p>
                      <a:pPr marL="0" marR="0" algn="ctr">
                        <a:lnSpc>
                          <a:spcPct val="107000"/>
                        </a:lnSpc>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76%</a:t>
                      </a:r>
                      <a:endParaRPr lang="en-US" sz="3200" dirty="0">
                        <a:effectLst/>
                        <a:latin typeface="+mj-lt"/>
                        <a:ea typeface="Calibri" panose="020F0502020204030204" pitchFamily="34" charset="0"/>
                        <a:cs typeface="Times New Roman" panose="02020603050405020304" pitchFamily="18" charset="0"/>
                      </a:endParaRPr>
                    </a:p>
                  </a:txBody>
                  <a:tcPr marL="45720" marR="45720" marT="64008" marB="64008" anchor="ctr">
                    <a:lnL w="12700" cap="flat" cmpd="sng" algn="ctr">
                      <a:solidFill>
                        <a:srgbClr val="B5B8C0"/>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rgbClr val="B5B8C0"/>
                      </a:solidFill>
                      <a:prstDash val="solid"/>
                      <a:round/>
                      <a:headEnd type="none" w="med" len="med"/>
                      <a:tailEnd type="none" w="med" len="med"/>
                    </a:lnT>
                    <a:lnB w="12700" cap="flat" cmpd="sng" algn="ctr">
                      <a:solidFill>
                        <a:srgbClr val="B5B8C0"/>
                      </a:solidFill>
                      <a:prstDash val="solid"/>
                      <a:round/>
                      <a:headEnd type="none" w="med" len="med"/>
                      <a:tailEnd type="none" w="med" len="med"/>
                    </a:lnB>
                    <a:solidFill>
                      <a:srgbClr val="CCC0D9"/>
                    </a:solidFill>
                  </a:tcPr>
                </a:tc>
                <a:extLst>
                  <a:ext uri="{0D108BD9-81ED-4DB2-BD59-A6C34878D82A}">
                    <a16:rowId xmlns:a16="http://schemas.microsoft.com/office/drawing/2014/main" val="934581295"/>
                  </a:ext>
                </a:extLst>
              </a:tr>
              <a:tr h="0">
                <a:tc>
                  <a:txBody>
                    <a:bodyPr/>
                    <a:lstStyle/>
                    <a:p>
                      <a:pPr marL="0" marR="0">
                        <a:lnSpc>
                          <a:spcPct val="107000"/>
                        </a:lnSpc>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Two or more races</a:t>
                      </a:r>
                      <a:endParaRPr lang="en-US" sz="3200" dirty="0">
                        <a:effectLst/>
                        <a:latin typeface="+mj-lt"/>
                        <a:ea typeface="Calibri" panose="020F0502020204030204" pitchFamily="34" charset="0"/>
                        <a:cs typeface="Times New Roman" panose="02020603050405020304" pitchFamily="18" charset="0"/>
                      </a:endParaRPr>
                    </a:p>
                  </a:txBody>
                  <a:tcPr marL="45720" marR="45720" marT="64008" marB="6400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rgbClr val="B5B8C0"/>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859</a:t>
                      </a:r>
                      <a:endParaRPr lang="en-US" sz="3200" dirty="0">
                        <a:effectLst/>
                        <a:latin typeface="+mj-lt"/>
                        <a:ea typeface="Calibri" panose="020F0502020204030204" pitchFamily="34" charset="0"/>
                        <a:cs typeface="Times New Roman" panose="02020603050405020304" pitchFamily="18" charset="0"/>
                      </a:endParaRPr>
                    </a:p>
                  </a:txBody>
                  <a:tcPr marL="45720" marR="45720" marT="64008" marB="64008" anchor="ctr">
                    <a:lnL w="9525" cap="flat" cmpd="sng" algn="ctr">
                      <a:solidFill>
                        <a:schemeClr val="tx1"/>
                      </a:solidFill>
                      <a:prstDash val="solid"/>
                      <a:round/>
                      <a:headEnd type="none" w="med" len="med"/>
                      <a:tailEnd type="none" w="med" len="med"/>
                    </a:lnL>
                    <a:lnR w="12700" cap="flat" cmpd="sng" algn="ctr">
                      <a:solidFill>
                        <a:srgbClr val="B5B8C0"/>
                      </a:solidFill>
                      <a:prstDash val="solid"/>
                      <a:round/>
                      <a:headEnd type="none" w="med" len="med"/>
                      <a:tailEnd type="none" w="med" len="med"/>
                    </a:lnR>
                    <a:lnT w="12700" cap="flat" cmpd="sng" algn="ctr">
                      <a:solidFill>
                        <a:srgbClr val="B5B8C0"/>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6%</a:t>
                      </a:r>
                      <a:endParaRPr lang="en-US" sz="3200" dirty="0">
                        <a:effectLst/>
                        <a:latin typeface="+mj-lt"/>
                        <a:ea typeface="Calibri" panose="020F0502020204030204" pitchFamily="34" charset="0"/>
                        <a:cs typeface="Times New Roman" panose="02020603050405020304" pitchFamily="18" charset="0"/>
                      </a:endParaRPr>
                    </a:p>
                  </a:txBody>
                  <a:tcPr marL="45720" marR="45720" marT="64008" marB="64008" anchor="ctr">
                    <a:lnL w="12700" cap="flat" cmpd="sng" algn="ctr">
                      <a:solidFill>
                        <a:srgbClr val="B5B8C0"/>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rgbClr val="B5B8C0"/>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41</a:t>
                      </a:r>
                      <a:endParaRPr lang="en-US" sz="3200" dirty="0">
                        <a:effectLst/>
                        <a:latin typeface="+mj-lt"/>
                        <a:ea typeface="Calibri" panose="020F0502020204030204" pitchFamily="34" charset="0"/>
                        <a:cs typeface="Times New Roman" panose="02020603050405020304" pitchFamily="18" charset="0"/>
                      </a:endParaRPr>
                    </a:p>
                  </a:txBody>
                  <a:tcPr marL="45720" marR="45720" marT="64008" marB="64008" anchor="ctr">
                    <a:lnL w="9525" cap="flat" cmpd="sng" algn="ctr">
                      <a:solidFill>
                        <a:schemeClr val="tx1"/>
                      </a:solidFill>
                      <a:prstDash val="solid"/>
                      <a:round/>
                      <a:headEnd type="none" w="med" len="med"/>
                      <a:tailEnd type="none" w="med" len="med"/>
                    </a:lnL>
                    <a:lnR w="12700" cap="flat" cmpd="sng" algn="ctr">
                      <a:solidFill>
                        <a:srgbClr val="B5B8C0"/>
                      </a:solidFill>
                      <a:prstDash val="solid"/>
                      <a:round/>
                      <a:headEnd type="none" w="med" len="med"/>
                      <a:tailEnd type="none" w="med" len="med"/>
                    </a:lnR>
                    <a:lnT w="12700" cap="flat" cmpd="sng" algn="ctr">
                      <a:solidFill>
                        <a:srgbClr val="B5B8C0"/>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DBDB"/>
                    </a:solidFill>
                  </a:tcPr>
                </a:tc>
                <a:tc>
                  <a:txBody>
                    <a:bodyPr/>
                    <a:lstStyle/>
                    <a:p>
                      <a:pPr marL="0" marR="0" algn="ctr">
                        <a:lnSpc>
                          <a:spcPct val="107000"/>
                        </a:lnSpc>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6%</a:t>
                      </a:r>
                      <a:endParaRPr lang="en-US" sz="3200" dirty="0">
                        <a:effectLst/>
                        <a:latin typeface="+mj-lt"/>
                        <a:ea typeface="Calibri" panose="020F0502020204030204" pitchFamily="34" charset="0"/>
                        <a:cs typeface="Times New Roman" panose="02020603050405020304" pitchFamily="18" charset="0"/>
                      </a:endParaRPr>
                    </a:p>
                  </a:txBody>
                  <a:tcPr marL="45720" marR="45720" marT="64008" marB="64008" anchor="ctr">
                    <a:lnL w="12700" cap="flat" cmpd="sng" algn="ctr">
                      <a:solidFill>
                        <a:srgbClr val="B5B8C0"/>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rgbClr val="B5B8C0"/>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DBDB"/>
                    </a:solidFill>
                  </a:tcPr>
                </a:tc>
                <a:tc>
                  <a:txBody>
                    <a:bodyPr/>
                    <a:lstStyle/>
                    <a:p>
                      <a:pPr marL="0" marR="0" algn="ctr">
                        <a:lnSpc>
                          <a:spcPct val="107000"/>
                        </a:lnSpc>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33</a:t>
                      </a:r>
                      <a:endParaRPr lang="en-US" sz="3200" dirty="0">
                        <a:effectLst/>
                        <a:latin typeface="+mj-lt"/>
                        <a:ea typeface="Calibri" panose="020F0502020204030204" pitchFamily="34" charset="0"/>
                        <a:cs typeface="Times New Roman" panose="02020603050405020304" pitchFamily="18" charset="0"/>
                      </a:endParaRPr>
                    </a:p>
                  </a:txBody>
                  <a:tcPr marL="45720" marR="45720" marT="64008" marB="64008" anchor="ctr">
                    <a:lnL w="9525" cap="flat" cmpd="sng" algn="ctr">
                      <a:solidFill>
                        <a:schemeClr val="tx1"/>
                      </a:solidFill>
                      <a:prstDash val="solid"/>
                      <a:round/>
                      <a:headEnd type="none" w="med" len="med"/>
                      <a:tailEnd type="none" w="med" len="med"/>
                    </a:lnL>
                    <a:lnR w="12700" cap="flat" cmpd="sng" algn="ctr">
                      <a:solidFill>
                        <a:srgbClr val="B5B8C0"/>
                      </a:solidFill>
                      <a:prstDash val="solid"/>
                      <a:round/>
                      <a:headEnd type="none" w="med" len="med"/>
                      <a:tailEnd type="none" w="med" len="med"/>
                    </a:lnR>
                    <a:lnT w="12700" cap="flat" cmpd="sng" algn="ctr">
                      <a:solidFill>
                        <a:srgbClr val="B5B8C0"/>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E5DFEC"/>
                    </a:solidFill>
                  </a:tcPr>
                </a:tc>
                <a:tc>
                  <a:txBody>
                    <a:bodyPr/>
                    <a:lstStyle/>
                    <a:p>
                      <a:pPr marL="0" marR="0" algn="ctr">
                        <a:lnSpc>
                          <a:spcPct val="107000"/>
                        </a:lnSpc>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5%</a:t>
                      </a:r>
                      <a:endParaRPr lang="en-US" sz="3200" dirty="0">
                        <a:effectLst/>
                        <a:latin typeface="+mj-lt"/>
                        <a:ea typeface="Calibri" panose="020F0502020204030204" pitchFamily="34" charset="0"/>
                        <a:cs typeface="Times New Roman" panose="02020603050405020304" pitchFamily="18" charset="0"/>
                      </a:endParaRPr>
                    </a:p>
                  </a:txBody>
                  <a:tcPr marL="45720" marR="45720" marT="64008" marB="64008" anchor="ctr">
                    <a:lnL w="12700" cap="flat" cmpd="sng" algn="ctr">
                      <a:solidFill>
                        <a:srgbClr val="B5B8C0"/>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rgbClr val="B5B8C0"/>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E5DFEC"/>
                    </a:solidFill>
                  </a:tcPr>
                </a:tc>
                <a:extLst>
                  <a:ext uri="{0D108BD9-81ED-4DB2-BD59-A6C34878D82A}">
                    <a16:rowId xmlns:a16="http://schemas.microsoft.com/office/drawing/2014/main" val="139341025"/>
                  </a:ext>
                </a:extLst>
              </a:tr>
              <a:tr h="0">
                <a:tc>
                  <a:txBody>
                    <a:bodyPr/>
                    <a:lstStyle/>
                    <a:p>
                      <a:pPr marL="0" marR="0">
                        <a:lnSpc>
                          <a:spcPct val="107000"/>
                        </a:lnSpc>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Economically</a:t>
                      </a:r>
                      <a:r>
                        <a:rPr lang="en-US" sz="1600" baseline="0" dirty="0">
                          <a:effectLst/>
                          <a:latin typeface="+mj-lt"/>
                          <a:ea typeface="Calibri" panose="020F0502020204030204" pitchFamily="34" charset="0"/>
                          <a:cs typeface="Times New Roman" panose="02020603050405020304" pitchFamily="18" charset="0"/>
                        </a:rPr>
                        <a:t> Disadvantaged</a:t>
                      </a:r>
                      <a:endParaRPr lang="en-US" sz="3200" dirty="0">
                        <a:effectLst/>
                        <a:latin typeface="+mj-lt"/>
                        <a:ea typeface="Calibri" panose="020F0502020204030204" pitchFamily="34" charset="0"/>
                        <a:cs typeface="Times New Roman" panose="02020603050405020304" pitchFamily="18" charset="0"/>
                      </a:endParaRPr>
                    </a:p>
                  </a:txBody>
                  <a:tcPr marL="45720" marR="45720" marT="64008" marB="6400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rgbClr val="B5B8C0"/>
                      </a:solidFill>
                      <a:prstDash val="solid"/>
                      <a:round/>
                      <a:headEnd type="none" w="med" len="med"/>
                      <a:tailEnd type="none" w="med" len="med"/>
                    </a:lnB>
                    <a:solidFill>
                      <a:srgbClr val="C6D9F0"/>
                    </a:solidFill>
                  </a:tcPr>
                </a:tc>
                <a:tc>
                  <a:txBody>
                    <a:bodyPr/>
                    <a:lstStyle/>
                    <a:p>
                      <a:pPr marL="0" marR="0" algn="ctr">
                        <a:lnSpc>
                          <a:spcPct val="107000"/>
                        </a:lnSpc>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4,419</a:t>
                      </a:r>
                      <a:endParaRPr lang="en-US" sz="3200" dirty="0">
                        <a:effectLst/>
                        <a:latin typeface="+mj-lt"/>
                        <a:ea typeface="Calibri" panose="020F0502020204030204" pitchFamily="34" charset="0"/>
                        <a:cs typeface="Times New Roman" panose="02020603050405020304" pitchFamily="18" charset="0"/>
                      </a:endParaRPr>
                    </a:p>
                  </a:txBody>
                  <a:tcPr marL="45720" marR="45720" marT="64008" marB="64008" anchor="ctr">
                    <a:lnL w="9525" cap="flat" cmpd="sng" algn="ctr">
                      <a:solidFill>
                        <a:schemeClr val="tx1"/>
                      </a:solidFill>
                      <a:prstDash val="solid"/>
                      <a:round/>
                      <a:headEnd type="none" w="med" len="med"/>
                      <a:tailEnd type="none" w="med" len="med"/>
                    </a:lnL>
                    <a:lnR w="12700" cap="flat" cmpd="sng" algn="ctr">
                      <a:solidFill>
                        <a:srgbClr val="B5B8C0"/>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rgbClr val="B5B8C0"/>
                      </a:solidFill>
                      <a:prstDash val="solid"/>
                      <a:round/>
                      <a:headEnd type="none" w="med" len="med"/>
                      <a:tailEnd type="none" w="med" len="med"/>
                    </a:lnB>
                    <a:solidFill>
                      <a:srgbClr val="C6D9F0"/>
                    </a:solidFill>
                  </a:tcPr>
                </a:tc>
                <a:tc>
                  <a:txBody>
                    <a:bodyPr/>
                    <a:lstStyle/>
                    <a:p>
                      <a:pPr marL="0" marR="0" algn="ctr">
                        <a:lnSpc>
                          <a:spcPct val="107000"/>
                        </a:lnSpc>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31%</a:t>
                      </a:r>
                      <a:endParaRPr lang="en-US" sz="3200" dirty="0">
                        <a:effectLst/>
                        <a:latin typeface="+mj-lt"/>
                        <a:ea typeface="Calibri" panose="020F0502020204030204" pitchFamily="34" charset="0"/>
                        <a:cs typeface="Times New Roman" panose="02020603050405020304" pitchFamily="18" charset="0"/>
                      </a:endParaRPr>
                    </a:p>
                  </a:txBody>
                  <a:tcPr marL="45720" marR="45720" marT="64008" marB="64008" anchor="ctr">
                    <a:lnL w="12700" cap="flat" cmpd="sng" algn="ctr">
                      <a:solidFill>
                        <a:srgbClr val="B5B8C0"/>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rgbClr val="B5B8C0"/>
                      </a:solidFill>
                      <a:prstDash val="solid"/>
                      <a:round/>
                      <a:headEnd type="none" w="med" len="med"/>
                      <a:tailEnd type="none" w="med" len="med"/>
                    </a:lnB>
                    <a:solidFill>
                      <a:srgbClr val="C6D9F0"/>
                    </a:solidFill>
                  </a:tcPr>
                </a:tc>
                <a:tc>
                  <a:txBody>
                    <a:bodyPr/>
                    <a:lstStyle/>
                    <a:p>
                      <a:pPr marL="0" marR="0" algn="ctr">
                        <a:lnSpc>
                          <a:spcPct val="107000"/>
                        </a:lnSpc>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141</a:t>
                      </a:r>
                      <a:endParaRPr lang="en-US" sz="3200" dirty="0">
                        <a:effectLst/>
                        <a:latin typeface="+mj-lt"/>
                        <a:ea typeface="Calibri" panose="020F0502020204030204" pitchFamily="34" charset="0"/>
                        <a:cs typeface="Times New Roman" panose="02020603050405020304" pitchFamily="18" charset="0"/>
                      </a:endParaRPr>
                    </a:p>
                  </a:txBody>
                  <a:tcPr marL="45720" marR="45720" marT="64008" marB="64008" anchor="ctr">
                    <a:lnL w="9525" cap="flat" cmpd="sng" algn="ctr">
                      <a:solidFill>
                        <a:schemeClr val="tx1"/>
                      </a:solidFill>
                      <a:prstDash val="solid"/>
                      <a:round/>
                      <a:headEnd type="none" w="med" len="med"/>
                      <a:tailEnd type="none" w="med" len="med"/>
                    </a:lnL>
                    <a:lnR w="12700" cap="flat" cmpd="sng" algn="ctr">
                      <a:solidFill>
                        <a:srgbClr val="B5B8C0"/>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rgbClr val="B5B8C0"/>
                      </a:solidFill>
                      <a:prstDash val="solid"/>
                      <a:round/>
                      <a:headEnd type="none" w="med" len="med"/>
                      <a:tailEnd type="none" w="med" len="med"/>
                    </a:lnB>
                    <a:solidFill>
                      <a:srgbClr val="E5B8B7"/>
                    </a:solidFill>
                  </a:tcPr>
                </a:tc>
                <a:tc>
                  <a:txBody>
                    <a:bodyPr/>
                    <a:lstStyle/>
                    <a:p>
                      <a:pPr marL="0" marR="0" algn="ctr">
                        <a:lnSpc>
                          <a:spcPct val="107000"/>
                        </a:lnSpc>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20%</a:t>
                      </a:r>
                      <a:endParaRPr lang="en-US" sz="3200" dirty="0">
                        <a:effectLst/>
                        <a:latin typeface="+mj-lt"/>
                        <a:ea typeface="Calibri" panose="020F0502020204030204" pitchFamily="34" charset="0"/>
                        <a:cs typeface="Times New Roman" panose="02020603050405020304" pitchFamily="18" charset="0"/>
                      </a:endParaRPr>
                    </a:p>
                  </a:txBody>
                  <a:tcPr marL="45720" marR="45720" marT="64008" marB="64008" anchor="ctr">
                    <a:lnL w="12700" cap="flat" cmpd="sng" algn="ctr">
                      <a:solidFill>
                        <a:srgbClr val="B5B8C0"/>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rgbClr val="B5B8C0"/>
                      </a:solidFill>
                      <a:prstDash val="solid"/>
                      <a:round/>
                      <a:headEnd type="none" w="med" len="med"/>
                      <a:tailEnd type="none" w="med" len="med"/>
                    </a:lnB>
                    <a:solidFill>
                      <a:srgbClr val="E5B8B7"/>
                    </a:solidFill>
                  </a:tcPr>
                </a:tc>
                <a:tc>
                  <a:txBody>
                    <a:bodyPr/>
                    <a:lstStyle/>
                    <a:p>
                      <a:pPr marL="0" marR="0" algn="ctr">
                        <a:lnSpc>
                          <a:spcPct val="107000"/>
                        </a:lnSpc>
                        <a:spcBef>
                          <a:spcPts val="0"/>
                        </a:spcBef>
                        <a:spcAft>
                          <a:spcPts val="0"/>
                        </a:spcAft>
                      </a:pPr>
                      <a:r>
                        <a:rPr lang="en-US" sz="1600">
                          <a:effectLst/>
                          <a:latin typeface="+mj-lt"/>
                          <a:ea typeface="Calibri" panose="020F0502020204030204" pitchFamily="34" charset="0"/>
                          <a:cs typeface="Times New Roman" panose="02020603050405020304" pitchFamily="18" charset="0"/>
                        </a:rPr>
                        <a:t>87</a:t>
                      </a:r>
                      <a:endParaRPr lang="en-US" sz="3200">
                        <a:effectLst/>
                        <a:latin typeface="+mj-lt"/>
                        <a:ea typeface="Calibri" panose="020F0502020204030204" pitchFamily="34" charset="0"/>
                        <a:cs typeface="Times New Roman" panose="02020603050405020304" pitchFamily="18" charset="0"/>
                      </a:endParaRPr>
                    </a:p>
                  </a:txBody>
                  <a:tcPr marL="45720" marR="45720" marT="64008" marB="64008" anchor="ctr">
                    <a:lnL w="9525" cap="flat" cmpd="sng" algn="ctr">
                      <a:solidFill>
                        <a:schemeClr val="tx1"/>
                      </a:solidFill>
                      <a:prstDash val="solid"/>
                      <a:round/>
                      <a:headEnd type="none" w="med" len="med"/>
                      <a:tailEnd type="none" w="med" len="med"/>
                    </a:lnL>
                    <a:lnR w="12700" cap="flat" cmpd="sng" algn="ctr">
                      <a:solidFill>
                        <a:srgbClr val="B5B8C0"/>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rgbClr val="B5B8C0"/>
                      </a:solidFill>
                      <a:prstDash val="solid"/>
                      <a:round/>
                      <a:headEnd type="none" w="med" len="med"/>
                      <a:tailEnd type="none" w="med" len="med"/>
                    </a:lnB>
                    <a:solidFill>
                      <a:srgbClr val="CCC0D9"/>
                    </a:solidFill>
                  </a:tcPr>
                </a:tc>
                <a:tc>
                  <a:txBody>
                    <a:bodyPr/>
                    <a:lstStyle/>
                    <a:p>
                      <a:pPr marL="0" marR="0" algn="ctr">
                        <a:lnSpc>
                          <a:spcPct val="107000"/>
                        </a:lnSpc>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13%</a:t>
                      </a:r>
                      <a:endParaRPr lang="en-US" sz="3200" dirty="0">
                        <a:effectLst/>
                        <a:latin typeface="+mj-lt"/>
                        <a:ea typeface="Calibri" panose="020F0502020204030204" pitchFamily="34" charset="0"/>
                        <a:cs typeface="Times New Roman" panose="02020603050405020304" pitchFamily="18" charset="0"/>
                      </a:endParaRPr>
                    </a:p>
                  </a:txBody>
                  <a:tcPr marL="45720" marR="45720" marT="64008" marB="64008" anchor="ctr">
                    <a:lnL w="12700" cap="flat" cmpd="sng" algn="ctr">
                      <a:solidFill>
                        <a:srgbClr val="B5B8C0"/>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rgbClr val="B5B8C0"/>
                      </a:solidFill>
                      <a:prstDash val="solid"/>
                      <a:round/>
                      <a:headEnd type="none" w="med" len="med"/>
                      <a:tailEnd type="none" w="med" len="med"/>
                    </a:lnB>
                    <a:solidFill>
                      <a:srgbClr val="CCC0D9"/>
                    </a:solidFill>
                  </a:tcPr>
                </a:tc>
                <a:extLst>
                  <a:ext uri="{0D108BD9-81ED-4DB2-BD59-A6C34878D82A}">
                    <a16:rowId xmlns:a16="http://schemas.microsoft.com/office/drawing/2014/main" val="734980489"/>
                  </a:ext>
                </a:extLst>
              </a:tr>
              <a:tr h="0">
                <a:tc>
                  <a:txBody>
                    <a:bodyPr/>
                    <a:lstStyle/>
                    <a:p>
                      <a:pPr marL="0" marR="0">
                        <a:lnSpc>
                          <a:spcPct val="107000"/>
                        </a:lnSpc>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English Learners</a:t>
                      </a:r>
                      <a:endParaRPr lang="en-US" sz="3200" dirty="0">
                        <a:effectLst/>
                        <a:latin typeface="+mj-lt"/>
                        <a:ea typeface="Calibri" panose="020F0502020204030204" pitchFamily="34" charset="0"/>
                        <a:cs typeface="Times New Roman" panose="02020603050405020304" pitchFamily="18" charset="0"/>
                      </a:endParaRPr>
                    </a:p>
                  </a:txBody>
                  <a:tcPr marL="45720" marR="45720" marT="64008" marB="6400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rgbClr val="B5B8C0"/>
                      </a:solidFill>
                      <a:prstDash val="solid"/>
                      <a:round/>
                      <a:headEnd type="none" w="med" len="med"/>
                      <a:tailEnd type="none" w="med" len="med"/>
                    </a:lnT>
                    <a:lnB w="12700" cap="flat" cmpd="sng" algn="ctr">
                      <a:solidFill>
                        <a:srgbClr val="B5B8C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1,419</a:t>
                      </a:r>
                      <a:endParaRPr lang="en-US" sz="3200" dirty="0">
                        <a:effectLst/>
                        <a:latin typeface="+mj-lt"/>
                        <a:ea typeface="Calibri" panose="020F0502020204030204" pitchFamily="34" charset="0"/>
                        <a:cs typeface="Times New Roman" panose="02020603050405020304" pitchFamily="18" charset="0"/>
                      </a:endParaRPr>
                    </a:p>
                  </a:txBody>
                  <a:tcPr marL="45720" marR="45720" marT="64008" marB="64008" anchor="ctr">
                    <a:lnL w="9525" cap="flat" cmpd="sng" algn="ctr">
                      <a:solidFill>
                        <a:schemeClr val="tx1"/>
                      </a:solidFill>
                      <a:prstDash val="solid"/>
                      <a:round/>
                      <a:headEnd type="none" w="med" len="med"/>
                      <a:tailEnd type="none" w="med" len="med"/>
                    </a:lnL>
                    <a:lnR w="12700" cap="flat" cmpd="sng" algn="ctr">
                      <a:solidFill>
                        <a:srgbClr val="B5B8C0"/>
                      </a:solidFill>
                      <a:prstDash val="solid"/>
                      <a:round/>
                      <a:headEnd type="none" w="med" len="med"/>
                      <a:tailEnd type="none" w="med" len="med"/>
                    </a:lnR>
                    <a:lnT w="12700" cap="flat" cmpd="sng" algn="ctr">
                      <a:solidFill>
                        <a:srgbClr val="B5B8C0"/>
                      </a:solidFill>
                      <a:prstDash val="solid"/>
                      <a:round/>
                      <a:headEnd type="none" w="med" len="med"/>
                      <a:tailEnd type="none" w="med" len="med"/>
                    </a:lnT>
                    <a:lnB w="12700" cap="flat" cmpd="sng" algn="ctr">
                      <a:solidFill>
                        <a:srgbClr val="B5B8C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10%</a:t>
                      </a:r>
                      <a:endParaRPr lang="en-US" sz="3200" dirty="0">
                        <a:effectLst/>
                        <a:latin typeface="+mj-lt"/>
                        <a:ea typeface="Calibri" panose="020F0502020204030204" pitchFamily="34" charset="0"/>
                        <a:cs typeface="Times New Roman" panose="02020603050405020304" pitchFamily="18" charset="0"/>
                      </a:endParaRPr>
                    </a:p>
                  </a:txBody>
                  <a:tcPr marL="45720" marR="45720" marT="64008" marB="64008" anchor="ctr">
                    <a:lnL w="12700" cap="flat" cmpd="sng" algn="ctr">
                      <a:solidFill>
                        <a:srgbClr val="B5B8C0"/>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rgbClr val="B5B8C0"/>
                      </a:solidFill>
                      <a:prstDash val="solid"/>
                      <a:round/>
                      <a:headEnd type="none" w="med" len="med"/>
                      <a:tailEnd type="none" w="med" len="med"/>
                    </a:lnT>
                    <a:lnB w="12700" cap="flat" cmpd="sng" algn="ctr">
                      <a:solidFill>
                        <a:srgbClr val="B5B8C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mj-lt"/>
                          <a:ea typeface="Calibri" panose="020F0502020204030204" pitchFamily="34" charset="0"/>
                          <a:cs typeface="Times New Roman" panose="02020603050405020304" pitchFamily="18" charset="0"/>
                        </a:rPr>
                        <a:t>32</a:t>
                      </a:r>
                      <a:endParaRPr lang="en-US" sz="3200">
                        <a:effectLst/>
                        <a:latin typeface="+mj-lt"/>
                        <a:ea typeface="Calibri" panose="020F0502020204030204" pitchFamily="34" charset="0"/>
                        <a:cs typeface="Times New Roman" panose="02020603050405020304" pitchFamily="18" charset="0"/>
                      </a:endParaRPr>
                    </a:p>
                  </a:txBody>
                  <a:tcPr marL="45720" marR="45720" marT="64008" marB="64008" anchor="ctr">
                    <a:lnL w="9525" cap="flat" cmpd="sng" algn="ctr">
                      <a:solidFill>
                        <a:schemeClr val="tx1"/>
                      </a:solidFill>
                      <a:prstDash val="solid"/>
                      <a:round/>
                      <a:headEnd type="none" w="med" len="med"/>
                      <a:tailEnd type="none" w="med" len="med"/>
                    </a:lnL>
                    <a:lnR w="12700" cap="flat" cmpd="sng" algn="ctr">
                      <a:solidFill>
                        <a:srgbClr val="B5B8C0"/>
                      </a:solidFill>
                      <a:prstDash val="solid"/>
                      <a:round/>
                      <a:headEnd type="none" w="med" len="med"/>
                      <a:tailEnd type="none" w="med" len="med"/>
                    </a:lnR>
                    <a:lnT w="12700" cap="flat" cmpd="sng" algn="ctr">
                      <a:solidFill>
                        <a:srgbClr val="B5B8C0"/>
                      </a:solidFill>
                      <a:prstDash val="solid"/>
                      <a:round/>
                      <a:headEnd type="none" w="med" len="med"/>
                      <a:tailEnd type="none" w="med" len="med"/>
                    </a:lnT>
                    <a:lnB w="12700" cap="flat" cmpd="sng" algn="ctr">
                      <a:solidFill>
                        <a:srgbClr val="B5B8C0"/>
                      </a:solidFill>
                      <a:prstDash val="solid"/>
                      <a:round/>
                      <a:headEnd type="none" w="med" len="med"/>
                      <a:tailEnd type="none" w="med" len="med"/>
                    </a:lnB>
                    <a:solidFill>
                      <a:srgbClr val="F2DBDB"/>
                    </a:solidFill>
                  </a:tcPr>
                </a:tc>
                <a:tc>
                  <a:txBody>
                    <a:bodyPr/>
                    <a:lstStyle/>
                    <a:p>
                      <a:pPr marL="0" marR="0" algn="ctr">
                        <a:lnSpc>
                          <a:spcPct val="107000"/>
                        </a:lnSpc>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5%</a:t>
                      </a:r>
                      <a:endParaRPr lang="en-US" sz="3200" dirty="0">
                        <a:effectLst/>
                        <a:latin typeface="+mj-lt"/>
                        <a:ea typeface="Calibri" panose="020F0502020204030204" pitchFamily="34" charset="0"/>
                        <a:cs typeface="Times New Roman" panose="02020603050405020304" pitchFamily="18" charset="0"/>
                      </a:endParaRPr>
                    </a:p>
                  </a:txBody>
                  <a:tcPr marL="45720" marR="45720" marT="64008" marB="64008" anchor="ctr">
                    <a:lnL w="12700" cap="flat" cmpd="sng" algn="ctr">
                      <a:solidFill>
                        <a:srgbClr val="B5B8C0"/>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rgbClr val="B5B8C0"/>
                      </a:solidFill>
                      <a:prstDash val="solid"/>
                      <a:round/>
                      <a:headEnd type="none" w="med" len="med"/>
                      <a:tailEnd type="none" w="med" len="med"/>
                    </a:lnT>
                    <a:lnB w="12700" cap="flat" cmpd="sng" algn="ctr">
                      <a:solidFill>
                        <a:srgbClr val="B5B8C0"/>
                      </a:solidFill>
                      <a:prstDash val="solid"/>
                      <a:round/>
                      <a:headEnd type="none" w="med" len="med"/>
                      <a:tailEnd type="none" w="med" len="med"/>
                    </a:lnB>
                    <a:solidFill>
                      <a:srgbClr val="F2DBDB"/>
                    </a:solidFill>
                  </a:tcPr>
                </a:tc>
                <a:tc>
                  <a:txBody>
                    <a:bodyPr/>
                    <a:lstStyle/>
                    <a:p>
                      <a:pPr marL="0" marR="0" algn="ctr">
                        <a:lnSpc>
                          <a:spcPct val="107000"/>
                        </a:lnSpc>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21</a:t>
                      </a:r>
                      <a:endParaRPr lang="en-US" sz="3200" dirty="0">
                        <a:effectLst/>
                        <a:latin typeface="+mj-lt"/>
                        <a:ea typeface="Calibri" panose="020F0502020204030204" pitchFamily="34" charset="0"/>
                        <a:cs typeface="Times New Roman" panose="02020603050405020304" pitchFamily="18" charset="0"/>
                      </a:endParaRPr>
                    </a:p>
                  </a:txBody>
                  <a:tcPr marL="45720" marR="45720" marT="64008" marB="64008" anchor="ctr">
                    <a:lnL w="9525" cap="flat" cmpd="sng" algn="ctr">
                      <a:solidFill>
                        <a:schemeClr val="tx1"/>
                      </a:solidFill>
                      <a:prstDash val="solid"/>
                      <a:round/>
                      <a:headEnd type="none" w="med" len="med"/>
                      <a:tailEnd type="none" w="med" len="med"/>
                    </a:lnL>
                    <a:lnR w="12700" cap="flat" cmpd="sng" algn="ctr">
                      <a:solidFill>
                        <a:srgbClr val="B5B8C0"/>
                      </a:solidFill>
                      <a:prstDash val="solid"/>
                      <a:round/>
                      <a:headEnd type="none" w="med" len="med"/>
                      <a:tailEnd type="none" w="med" len="med"/>
                    </a:lnR>
                    <a:lnT w="12700" cap="flat" cmpd="sng" algn="ctr">
                      <a:solidFill>
                        <a:srgbClr val="B5B8C0"/>
                      </a:solidFill>
                      <a:prstDash val="solid"/>
                      <a:round/>
                      <a:headEnd type="none" w="med" len="med"/>
                      <a:tailEnd type="none" w="med" len="med"/>
                    </a:lnT>
                    <a:lnB w="12700" cap="flat" cmpd="sng" algn="ctr">
                      <a:solidFill>
                        <a:srgbClr val="B5B8C0"/>
                      </a:solidFill>
                      <a:prstDash val="solid"/>
                      <a:round/>
                      <a:headEnd type="none" w="med" len="med"/>
                      <a:tailEnd type="none" w="med" len="med"/>
                    </a:lnB>
                    <a:solidFill>
                      <a:srgbClr val="E5DFEC"/>
                    </a:solidFill>
                  </a:tcPr>
                </a:tc>
                <a:tc>
                  <a:txBody>
                    <a:bodyPr/>
                    <a:lstStyle/>
                    <a:p>
                      <a:pPr marL="0" marR="0" algn="ctr">
                        <a:lnSpc>
                          <a:spcPct val="107000"/>
                        </a:lnSpc>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3%</a:t>
                      </a:r>
                      <a:endParaRPr lang="en-US" sz="3200" dirty="0">
                        <a:effectLst/>
                        <a:latin typeface="+mj-lt"/>
                        <a:ea typeface="Calibri" panose="020F0502020204030204" pitchFamily="34" charset="0"/>
                        <a:cs typeface="Times New Roman" panose="02020603050405020304" pitchFamily="18" charset="0"/>
                      </a:endParaRPr>
                    </a:p>
                  </a:txBody>
                  <a:tcPr marL="45720" marR="45720" marT="64008" marB="64008" anchor="ctr">
                    <a:lnL w="12700" cap="flat" cmpd="sng" algn="ctr">
                      <a:solidFill>
                        <a:srgbClr val="B5B8C0"/>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rgbClr val="B5B8C0"/>
                      </a:solidFill>
                      <a:prstDash val="solid"/>
                      <a:round/>
                      <a:headEnd type="none" w="med" len="med"/>
                      <a:tailEnd type="none" w="med" len="med"/>
                    </a:lnT>
                    <a:lnB w="12700" cap="flat" cmpd="sng" algn="ctr">
                      <a:solidFill>
                        <a:srgbClr val="B5B8C0"/>
                      </a:solidFill>
                      <a:prstDash val="solid"/>
                      <a:round/>
                      <a:headEnd type="none" w="med" len="med"/>
                      <a:tailEnd type="none" w="med" len="med"/>
                    </a:lnB>
                    <a:solidFill>
                      <a:srgbClr val="E5DFEC"/>
                    </a:solidFill>
                  </a:tcPr>
                </a:tc>
                <a:extLst>
                  <a:ext uri="{0D108BD9-81ED-4DB2-BD59-A6C34878D82A}">
                    <a16:rowId xmlns:a16="http://schemas.microsoft.com/office/drawing/2014/main" val="3241790297"/>
                  </a:ext>
                </a:extLst>
              </a:tr>
              <a:tr h="0">
                <a:tc>
                  <a:txBody>
                    <a:bodyPr/>
                    <a:lstStyle/>
                    <a:p>
                      <a:pPr marL="0" marR="0">
                        <a:lnSpc>
                          <a:spcPct val="107000"/>
                        </a:lnSpc>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Students with Disabilities</a:t>
                      </a:r>
                      <a:endParaRPr lang="en-US" sz="3200" dirty="0">
                        <a:effectLst/>
                        <a:latin typeface="+mj-lt"/>
                        <a:ea typeface="Calibri" panose="020F0502020204030204" pitchFamily="34" charset="0"/>
                        <a:cs typeface="Times New Roman" panose="02020603050405020304" pitchFamily="18" charset="0"/>
                      </a:endParaRPr>
                    </a:p>
                  </a:txBody>
                  <a:tcPr marL="45720" marR="45720" marT="64008" marB="6400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rgbClr val="B5B8C0"/>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C6D9F0"/>
                    </a:solidFill>
                  </a:tcPr>
                </a:tc>
                <a:tc>
                  <a:txBody>
                    <a:bodyPr/>
                    <a:lstStyle/>
                    <a:p>
                      <a:pPr marL="0" marR="0" algn="ctr">
                        <a:lnSpc>
                          <a:spcPct val="107000"/>
                        </a:lnSpc>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1,893</a:t>
                      </a:r>
                      <a:endParaRPr lang="en-US" sz="3200" dirty="0">
                        <a:effectLst/>
                        <a:latin typeface="+mj-lt"/>
                        <a:ea typeface="Calibri" panose="020F0502020204030204" pitchFamily="34" charset="0"/>
                        <a:cs typeface="Times New Roman" panose="02020603050405020304" pitchFamily="18" charset="0"/>
                      </a:endParaRPr>
                    </a:p>
                  </a:txBody>
                  <a:tcPr marL="45720" marR="45720" marT="64008" marB="64008" anchor="ctr">
                    <a:lnL w="9525" cap="flat" cmpd="sng" algn="ctr">
                      <a:solidFill>
                        <a:schemeClr val="tx1"/>
                      </a:solidFill>
                      <a:prstDash val="solid"/>
                      <a:round/>
                      <a:headEnd type="none" w="med" len="med"/>
                      <a:tailEnd type="none" w="med" len="med"/>
                    </a:lnL>
                    <a:lnR w="12700" cap="flat" cmpd="sng" algn="ctr">
                      <a:solidFill>
                        <a:srgbClr val="B5B8C0"/>
                      </a:solidFill>
                      <a:prstDash val="solid"/>
                      <a:round/>
                      <a:headEnd type="none" w="med" len="med"/>
                      <a:tailEnd type="none" w="med" len="med"/>
                    </a:lnR>
                    <a:lnT w="12700" cap="flat" cmpd="sng" algn="ctr">
                      <a:solidFill>
                        <a:srgbClr val="B5B8C0"/>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C6D9F0"/>
                    </a:solidFill>
                  </a:tcPr>
                </a:tc>
                <a:tc>
                  <a:txBody>
                    <a:bodyPr/>
                    <a:lstStyle/>
                    <a:p>
                      <a:pPr marL="0" marR="0" algn="ctr">
                        <a:lnSpc>
                          <a:spcPct val="107000"/>
                        </a:lnSpc>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13%</a:t>
                      </a:r>
                      <a:endParaRPr lang="en-US" sz="3200" dirty="0">
                        <a:effectLst/>
                        <a:latin typeface="+mj-lt"/>
                        <a:ea typeface="Calibri" panose="020F0502020204030204" pitchFamily="34" charset="0"/>
                        <a:cs typeface="Times New Roman" panose="02020603050405020304" pitchFamily="18" charset="0"/>
                      </a:endParaRPr>
                    </a:p>
                  </a:txBody>
                  <a:tcPr marL="45720" marR="45720" marT="64008" marB="64008" anchor="ctr">
                    <a:lnL w="12700" cap="flat" cmpd="sng" algn="ctr">
                      <a:solidFill>
                        <a:srgbClr val="B5B8C0"/>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rgbClr val="B5B8C0"/>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C6D9F0"/>
                    </a:solidFill>
                  </a:tcPr>
                </a:tc>
                <a:tc>
                  <a:txBody>
                    <a:bodyPr/>
                    <a:lstStyle/>
                    <a:p>
                      <a:pPr marL="0" marR="0" algn="ctr">
                        <a:lnSpc>
                          <a:spcPct val="107000"/>
                        </a:lnSpc>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50</a:t>
                      </a:r>
                      <a:endParaRPr lang="en-US" sz="3200" dirty="0">
                        <a:effectLst/>
                        <a:latin typeface="+mj-lt"/>
                        <a:ea typeface="Calibri" panose="020F0502020204030204" pitchFamily="34" charset="0"/>
                        <a:cs typeface="Times New Roman" panose="02020603050405020304" pitchFamily="18" charset="0"/>
                      </a:endParaRPr>
                    </a:p>
                  </a:txBody>
                  <a:tcPr marL="45720" marR="45720" marT="64008" marB="64008" anchor="ctr">
                    <a:lnL w="9525" cap="flat" cmpd="sng" algn="ctr">
                      <a:solidFill>
                        <a:schemeClr val="tx1"/>
                      </a:solidFill>
                      <a:prstDash val="solid"/>
                      <a:round/>
                      <a:headEnd type="none" w="med" len="med"/>
                      <a:tailEnd type="none" w="med" len="med"/>
                    </a:lnL>
                    <a:lnR w="12700" cap="flat" cmpd="sng" algn="ctr">
                      <a:solidFill>
                        <a:srgbClr val="B5B8C0"/>
                      </a:solidFill>
                      <a:prstDash val="solid"/>
                      <a:round/>
                      <a:headEnd type="none" w="med" len="med"/>
                      <a:tailEnd type="none" w="med" len="med"/>
                    </a:lnR>
                    <a:lnT w="12700" cap="flat" cmpd="sng" algn="ctr">
                      <a:solidFill>
                        <a:srgbClr val="B5B8C0"/>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E5B8B7"/>
                    </a:solidFill>
                  </a:tcPr>
                </a:tc>
                <a:tc>
                  <a:txBody>
                    <a:bodyPr/>
                    <a:lstStyle/>
                    <a:p>
                      <a:pPr marL="0" marR="0" algn="ctr">
                        <a:lnSpc>
                          <a:spcPct val="107000"/>
                        </a:lnSpc>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7%</a:t>
                      </a:r>
                      <a:endParaRPr lang="en-US" sz="3200" dirty="0">
                        <a:effectLst/>
                        <a:latin typeface="+mj-lt"/>
                        <a:ea typeface="Calibri" panose="020F0502020204030204" pitchFamily="34" charset="0"/>
                        <a:cs typeface="Times New Roman" panose="02020603050405020304" pitchFamily="18" charset="0"/>
                      </a:endParaRPr>
                    </a:p>
                  </a:txBody>
                  <a:tcPr marL="45720" marR="45720" marT="64008" marB="64008" anchor="ctr">
                    <a:lnL w="12700" cap="flat" cmpd="sng" algn="ctr">
                      <a:solidFill>
                        <a:srgbClr val="B5B8C0"/>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rgbClr val="B5B8C0"/>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E5B8B7"/>
                    </a:solidFill>
                  </a:tcPr>
                </a:tc>
                <a:tc>
                  <a:txBody>
                    <a:bodyPr/>
                    <a:lstStyle/>
                    <a:p>
                      <a:pPr marL="0" marR="0" algn="ctr">
                        <a:lnSpc>
                          <a:spcPct val="107000"/>
                        </a:lnSpc>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20</a:t>
                      </a:r>
                      <a:endParaRPr lang="en-US" sz="3200" dirty="0">
                        <a:effectLst/>
                        <a:latin typeface="+mj-lt"/>
                        <a:ea typeface="Calibri" panose="020F0502020204030204" pitchFamily="34" charset="0"/>
                        <a:cs typeface="Times New Roman" panose="02020603050405020304" pitchFamily="18" charset="0"/>
                      </a:endParaRPr>
                    </a:p>
                  </a:txBody>
                  <a:tcPr marL="45720" marR="45720" marT="64008" marB="64008" anchor="ctr">
                    <a:lnL w="9525" cap="flat" cmpd="sng" algn="ctr">
                      <a:solidFill>
                        <a:schemeClr val="tx1"/>
                      </a:solidFill>
                      <a:prstDash val="solid"/>
                      <a:round/>
                      <a:headEnd type="none" w="med" len="med"/>
                      <a:tailEnd type="none" w="med" len="med"/>
                    </a:lnL>
                    <a:lnR w="12700" cap="flat" cmpd="sng" algn="ctr">
                      <a:solidFill>
                        <a:srgbClr val="B5B8C0"/>
                      </a:solidFill>
                      <a:prstDash val="solid"/>
                      <a:round/>
                      <a:headEnd type="none" w="med" len="med"/>
                      <a:tailEnd type="none" w="med" len="med"/>
                    </a:lnR>
                    <a:lnT w="12700" cap="flat" cmpd="sng" algn="ctr">
                      <a:solidFill>
                        <a:srgbClr val="B5B8C0"/>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CCC0D9"/>
                    </a:solidFill>
                  </a:tcPr>
                </a:tc>
                <a:tc>
                  <a:txBody>
                    <a:bodyPr/>
                    <a:lstStyle/>
                    <a:p>
                      <a:pPr marL="0" marR="0" algn="ctr">
                        <a:lnSpc>
                          <a:spcPct val="107000"/>
                        </a:lnSpc>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3%</a:t>
                      </a:r>
                      <a:endParaRPr lang="en-US" sz="3200" dirty="0">
                        <a:effectLst/>
                        <a:latin typeface="+mj-lt"/>
                        <a:ea typeface="Calibri" panose="020F0502020204030204" pitchFamily="34" charset="0"/>
                        <a:cs typeface="Times New Roman" panose="02020603050405020304" pitchFamily="18" charset="0"/>
                      </a:endParaRPr>
                    </a:p>
                  </a:txBody>
                  <a:tcPr marL="45720" marR="45720" marT="64008" marB="64008" anchor="ctr">
                    <a:lnL w="12700" cap="flat" cmpd="sng" algn="ctr">
                      <a:solidFill>
                        <a:srgbClr val="B5B8C0"/>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rgbClr val="B5B8C0"/>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CCC0D9"/>
                    </a:solidFill>
                  </a:tcPr>
                </a:tc>
                <a:extLst>
                  <a:ext uri="{0D108BD9-81ED-4DB2-BD59-A6C34878D82A}">
                    <a16:rowId xmlns:a16="http://schemas.microsoft.com/office/drawing/2014/main" val="3373285277"/>
                  </a:ext>
                </a:extLst>
              </a:tr>
            </a:tbl>
          </a:graphicData>
        </a:graphic>
      </p:graphicFrame>
      <p:sp>
        <p:nvSpPr>
          <p:cNvPr id="9" name="Title 1"/>
          <p:cNvSpPr txBox="1">
            <a:spLocks/>
          </p:cNvSpPr>
          <p:nvPr/>
        </p:nvSpPr>
        <p:spPr>
          <a:xfrm>
            <a:off x="4416555" y="0"/>
            <a:ext cx="7315197" cy="1508760"/>
          </a:xfrm>
          <a:prstGeom prst="rect">
            <a:avLst/>
          </a:prstGeom>
        </p:spPr>
        <p:txBody>
          <a:bodyPr anchor="ctr" anchorCtr="0">
            <a:no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algn="ctr">
              <a:lnSpc>
                <a:spcPct val="100000"/>
              </a:lnSpc>
              <a:spcBef>
                <a:spcPts val="0"/>
              </a:spcBef>
            </a:pPr>
            <a:r>
              <a:rPr lang="en-US" sz="2800" dirty="0">
                <a:solidFill>
                  <a:schemeClr val="accent4"/>
                </a:solidFill>
                <a:latin typeface="+mn-lt"/>
              </a:rPr>
              <a:t>Excerpt from 2018-19 Equity Table</a:t>
            </a:r>
          </a:p>
        </p:txBody>
      </p:sp>
      <p:sp>
        <p:nvSpPr>
          <p:cNvPr id="2" name="Slide Number Placeholder 1">
            <a:extLst>
              <a:ext uri="{FF2B5EF4-FFF2-40B4-BE49-F238E27FC236}">
                <a16:creationId xmlns:a16="http://schemas.microsoft.com/office/drawing/2014/main" id="{FEC4627E-4185-44E9-B885-835C19253E0F}"/>
              </a:ext>
            </a:extLst>
          </p:cNvPr>
          <p:cNvSpPr>
            <a:spLocks noGrp="1"/>
          </p:cNvSpPr>
          <p:nvPr>
            <p:ph type="sldNum" sz="quarter" idx="12"/>
          </p:nvPr>
        </p:nvSpPr>
        <p:spPr/>
        <p:txBody>
          <a:bodyPr/>
          <a:lstStyle/>
          <a:p>
            <a:fld id="{C844FB31-6532-4A9E-88F3-D39D6D446215}" type="slidenum">
              <a:rPr lang="en-US" smtClean="0"/>
              <a:t>4</a:t>
            </a:fld>
            <a:endParaRPr lang="en-US"/>
          </a:p>
        </p:txBody>
      </p:sp>
    </p:spTree>
    <p:extLst>
      <p:ext uri="{BB962C8B-B14F-4D97-AF65-F5344CB8AC3E}">
        <p14:creationId xmlns:p14="http://schemas.microsoft.com/office/powerpoint/2010/main" val="691710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1"/>
          <p:cNvSpPr>
            <a:spLocks noGrp="1"/>
          </p:cNvSpPr>
          <p:nvPr>
            <p:ph idx="1"/>
          </p:nvPr>
        </p:nvSpPr>
        <p:spPr>
          <a:xfrm>
            <a:off x="457199" y="1828800"/>
            <a:ext cx="11274552" cy="4572000"/>
          </a:xfrm>
        </p:spPr>
        <p:txBody>
          <a:bodyPr>
            <a:noAutofit/>
          </a:bodyPr>
          <a:lstStyle/>
          <a:p>
            <a:pPr marL="548640" indent="-548640">
              <a:lnSpc>
                <a:spcPct val="100000"/>
              </a:lnSpc>
              <a:spcBef>
                <a:spcPts val="0"/>
              </a:spcBef>
              <a:spcAft>
                <a:spcPts val="3600"/>
              </a:spcAft>
              <a:buClr>
                <a:schemeClr val="accent4"/>
              </a:buClr>
              <a:buSzPct val="85000"/>
              <a:buFont typeface="Century Gothic" panose="020B0502020202020204" pitchFamily="34" charset="0"/>
              <a:buChar char="►"/>
            </a:pPr>
            <a:r>
              <a:rPr lang="en-US" dirty="0"/>
              <a:t>School and Department Improvement Plans</a:t>
            </a:r>
          </a:p>
          <a:p>
            <a:pPr marL="548640" indent="-548640">
              <a:lnSpc>
                <a:spcPct val="100000"/>
              </a:lnSpc>
              <a:spcBef>
                <a:spcPts val="0"/>
              </a:spcBef>
              <a:spcAft>
                <a:spcPts val="3600"/>
              </a:spcAft>
              <a:buClr>
                <a:schemeClr val="accent4"/>
              </a:buClr>
              <a:buSzPct val="85000"/>
              <a:buFont typeface="Century Gothic" panose="020B0502020202020204" pitchFamily="34" charset="0"/>
              <a:buChar char="►"/>
            </a:pPr>
            <a:r>
              <a:rPr lang="en-US" dirty="0"/>
              <a:t>State of the Division Report</a:t>
            </a:r>
          </a:p>
          <a:p>
            <a:pPr marL="548640" indent="-548640">
              <a:lnSpc>
                <a:spcPct val="100000"/>
              </a:lnSpc>
              <a:spcBef>
                <a:spcPts val="0"/>
              </a:spcBef>
              <a:spcAft>
                <a:spcPts val="3600"/>
              </a:spcAft>
              <a:buClr>
                <a:schemeClr val="accent4"/>
              </a:buClr>
              <a:buSzPct val="85000"/>
              <a:buFont typeface="Century Gothic" panose="020B0502020202020204" pitchFamily="34" charset="0"/>
              <a:buChar char="►"/>
            </a:pPr>
            <a:r>
              <a:rPr lang="en-US" dirty="0"/>
              <a:t>Employee and Advisory Group Feedback </a:t>
            </a:r>
          </a:p>
          <a:p>
            <a:pPr marL="548640" indent="-548640">
              <a:lnSpc>
                <a:spcPct val="100000"/>
              </a:lnSpc>
              <a:spcBef>
                <a:spcPts val="0"/>
              </a:spcBef>
              <a:spcAft>
                <a:spcPts val="3600"/>
              </a:spcAft>
              <a:buClr>
                <a:schemeClr val="accent4"/>
              </a:buClr>
              <a:buSzPct val="85000"/>
              <a:buFont typeface="Century Gothic" panose="020B0502020202020204" pitchFamily="34" charset="0"/>
              <a:buChar char="►"/>
            </a:pPr>
            <a:r>
              <a:rPr lang="en-US" dirty="0"/>
              <a:t>Community Surveys</a:t>
            </a:r>
          </a:p>
          <a:p>
            <a:pPr marL="548640" indent="-548640">
              <a:lnSpc>
                <a:spcPct val="100000"/>
              </a:lnSpc>
              <a:spcBef>
                <a:spcPts val="0"/>
              </a:spcBef>
              <a:spcAft>
                <a:spcPts val="3600"/>
              </a:spcAft>
              <a:buClr>
                <a:schemeClr val="accent4"/>
              </a:buClr>
              <a:buSzPct val="85000"/>
              <a:buFont typeface="Century Gothic" panose="020B0502020202020204" pitchFamily="34" charset="0"/>
              <a:buChar char="►"/>
            </a:pPr>
            <a:r>
              <a:rPr lang="en-US" dirty="0"/>
              <a:t>State Standards of Quality</a:t>
            </a:r>
          </a:p>
        </p:txBody>
      </p:sp>
      <p:sp>
        <p:nvSpPr>
          <p:cNvPr id="5" name="Text Placeholder 7"/>
          <p:cNvSpPr txBox="1">
            <a:spLocks/>
          </p:cNvSpPr>
          <p:nvPr/>
        </p:nvSpPr>
        <p:spPr>
          <a:xfrm>
            <a:off x="0" y="457200"/>
            <a:ext cx="12192000" cy="914400"/>
          </a:xfrm>
          <a:prstGeom prst="rect">
            <a:avLst/>
          </a:prstGeom>
          <a:solidFill>
            <a:schemeClr val="accent1"/>
          </a:solidFill>
        </p:spPr>
        <p:txBody>
          <a:bodyPr lIns="457200" rIns="45720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000" b="0" i="0" u="none" strike="noStrike" kern="1200" cap="all" normalizeH="0" baseline="0" noProof="0" dirty="0">
                <a:ln>
                  <a:noFill/>
                </a:ln>
                <a:solidFill>
                  <a:schemeClr val="bg1"/>
                </a:solidFill>
                <a:effectLst/>
                <a:uLnTx/>
                <a:uFillTx/>
                <a:latin typeface="+mj-lt"/>
                <a:ea typeface="+mn-ea"/>
                <a:cs typeface="+mn-cs"/>
              </a:rPr>
              <a:t>Budget Scaffolding</a:t>
            </a:r>
          </a:p>
        </p:txBody>
      </p:sp>
      <p:sp>
        <p:nvSpPr>
          <p:cNvPr id="2" name="Slide Number Placeholder 1">
            <a:extLst>
              <a:ext uri="{FF2B5EF4-FFF2-40B4-BE49-F238E27FC236}">
                <a16:creationId xmlns:a16="http://schemas.microsoft.com/office/drawing/2014/main" id="{893A2E27-B2A5-462C-9178-9ABAE124C702}"/>
              </a:ext>
            </a:extLst>
          </p:cNvPr>
          <p:cNvSpPr>
            <a:spLocks noGrp="1"/>
          </p:cNvSpPr>
          <p:nvPr>
            <p:ph type="sldNum" sz="quarter" idx="12"/>
          </p:nvPr>
        </p:nvSpPr>
        <p:spPr/>
        <p:txBody>
          <a:bodyPr/>
          <a:lstStyle/>
          <a:p>
            <a:fld id="{C844FB31-6532-4A9E-88F3-D39D6D446215}" type="slidenum">
              <a:rPr lang="en-US" smtClean="0"/>
              <a:t>5</a:t>
            </a:fld>
            <a:endParaRPr lang="en-US"/>
          </a:p>
        </p:txBody>
      </p:sp>
    </p:spTree>
    <p:extLst>
      <p:ext uri="{BB962C8B-B14F-4D97-AF65-F5344CB8AC3E}">
        <p14:creationId xmlns:p14="http://schemas.microsoft.com/office/powerpoint/2010/main" val="2775838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7"/>
          <p:cNvSpPr txBox="1">
            <a:spLocks/>
          </p:cNvSpPr>
          <p:nvPr/>
        </p:nvSpPr>
        <p:spPr>
          <a:xfrm>
            <a:off x="0" y="457200"/>
            <a:ext cx="12192000" cy="914400"/>
          </a:xfrm>
          <a:prstGeom prst="rect">
            <a:avLst/>
          </a:prstGeom>
          <a:solidFill>
            <a:schemeClr val="accent4"/>
          </a:solidFill>
        </p:spPr>
        <p:txBody>
          <a:bodyPr lIns="457200" rIns="45720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000" b="0" i="0" u="none" strike="noStrike" kern="1200" cap="all" normalizeH="0" baseline="0" noProof="0" dirty="0">
                <a:ln>
                  <a:noFill/>
                </a:ln>
                <a:solidFill>
                  <a:schemeClr val="bg1"/>
                </a:solidFill>
                <a:effectLst/>
                <a:uLnTx/>
                <a:uFillTx/>
                <a:latin typeface="+mj-lt"/>
                <a:ea typeface="+mn-ea"/>
                <a:cs typeface="+mn-cs"/>
              </a:rPr>
              <a:t>Primary Revenue Sources</a:t>
            </a:r>
            <a:endParaRPr kumimoji="0" lang="en-US" sz="4000" b="0" i="0" u="none" strike="noStrike" kern="1200" normalizeH="0" noProof="0" dirty="0">
              <a:ln>
                <a:noFill/>
              </a:ln>
              <a:solidFill>
                <a:schemeClr val="bg1"/>
              </a:solidFill>
              <a:effectLst/>
              <a:uLnTx/>
              <a:uFillTx/>
              <a:latin typeface="+mj-lt"/>
              <a:ea typeface="+mn-ea"/>
              <a:cs typeface="+mn-cs"/>
            </a:endParaRPr>
          </a:p>
        </p:txBody>
      </p:sp>
      <p:graphicFrame>
        <p:nvGraphicFramePr>
          <p:cNvPr id="7" name="Content Placeholder 6"/>
          <p:cNvGraphicFramePr>
            <a:graphicFrameLocks noGrp="1"/>
          </p:cNvGraphicFramePr>
          <p:nvPr>
            <p:ph idx="1"/>
            <p:extLst/>
          </p:nvPr>
        </p:nvGraphicFramePr>
        <p:xfrm>
          <a:off x="457200" y="1736725"/>
          <a:ext cx="5486400" cy="4663440"/>
        </p:xfrm>
        <a:graphic>
          <a:graphicData uri="http://schemas.openxmlformats.org/drawingml/2006/chart">
            <c:chart xmlns:c="http://schemas.openxmlformats.org/drawingml/2006/chart" xmlns:r="http://schemas.openxmlformats.org/officeDocument/2006/relationships" r:id="rId3"/>
          </a:graphicData>
        </a:graphic>
      </p:graphicFrame>
      <p:sp>
        <p:nvSpPr>
          <p:cNvPr id="9" name="Content Placeholder 1"/>
          <p:cNvSpPr txBox="1">
            <a:spLocks/>
          </p:cNvSpPr>
          <p:nvPr/>
        </p:nvSpPr>
        <p:spPr>
          <a:xfrm>
            <a:off x="6400800" y="1737360"/>
            <a:ext cx="5486400" cy="46634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800"/>
              </a:spcAft>
              <a:buClr>
                <a:srgbClr val="BC3D24"/>
              </a:buClr>
              <a:buFont typeface="Arial" panose="020B0604020202020204" pitchFamily="34" charset="0"/>
              <a:buNone/>
            </a:pPr>
            <a:r>
              <a:rPr lang="en-US" sz="2400" b="1" dirty="0">
                <a:solidFill>
                  <a:schemeClr val="accent1"/>
                </a:solidFill>
              </a:rPr>
              <a:t>Local Transfer</a:t>
            </a:r>
          </a:p>
          <a:p>
            <a:pPr marL="365760" indent="-365760">
              <a:lnSpc>
                <a:spcPct val="100000"/>
              </a:lnSpc>
              <a:spcBef>
                <a:spcPts val="0"/>
              </a:spcBef>
              <a:spcAft>
                <a:spcPts val="1800"/>
              </a:spcAft>
              <a:buClr>
                <a:schemeClr val="accent4"/>
              </a:buClr>
              <a:buSzPct val="85000"/>
              <a:buFont typeface="Century Gothic" panose="020B0502020202020204" pitchFamily="34" charset="0"/>
              <a:buChar char="►"/>
            </a:pPr>
            <a:r>
              <a:rPr lang="en-US" sz="2000" dirty="0"/>
              <a:t>Increasing slightly</a:t>
            </a:r>
          </a:p>
          <a:p>
            <a:pPr marL="365760" indent="-365760">
              <a:lnSpc>
                <a:spcPct val="100000"/>
              </a:lnSpc>
              <a:spcBef>
                <a:spcPts val="0"/>
              </a:spcBef>
              <a:spcAft>
                <a:spcPts val="3600"/>
              </a:spcAft>
              <a:buClr>
                <a:schemeClr val="accent4"/>
              </a:buClr>
              <a:buSzPct val="85000"/>
              <a:buFont typeface="Century Gothic" panose="020B0502020202020204" pitchFamily="34" charset="0"/>
              <a:buChar char="►"/>
            </a:pPr>
            <a:r>
              <a:rPr lang="en-US" sz="2000" dirty="0"/>
              <a:t>Anticipating $2.3 million in additional revenues in FY21</a:t>
            </a:r>
          </a:p>
          <a:p>
            <a:pPr marL="0" indent="0">
              <a:lnSpc>
                <a:spcPct val="100000"/>
              </a:lnSpc>
              <a:spcBef>
                <a:spcPts val="0"/>
              </a:spcBef>
              <a:spcAft>
                <a:spcPts val="1800"/>
              </a:spcAft>
              <a:buClr>
                <a:schemeClr val="accent4"/>
              </a:buClr>
              <a:buSzPct val="85000"/>
              <a:buNone/>
            </a:pPr>
            <a:r>
              <a:rPr lang="en-US" sz="2400" b="1" dirty="0">
                <a:solidFill>
                  <a:schemeClr val="accent3"/>
                </a:solidFill>
              </a:rPr>
              <a:t>State Revenues</a:t>
            </a:r>
          </a:p>
          <a:p>
            <a:pPr marL="365760" indent="-365760">
              <a:lnSpc>
                <a:spcPct val="100000"/>
              </a:lnSpc>
              <a:spcBef>
                <a:spcPts val="0"/>
              </a:spcBef>
              <a:spcAft>
                <a:spcPts val="1800"/>
              </a:spcAft>
              <a:buClr>
                <a:schemeClr val="accent4"/>
              </a:buClr>
              <a:buSzPct val="85000"/>
              <a:buFont typeface="Century Gothic" panose="020B0502020202020204" pitchFamily="34" charset="0"/>
              <a:buChar char="►"/>
            </a:pPr>
            <a:r>
              <a:rPr lang="en-US" sz="2000" dirty="0"/>
              <a:t>Anticipated to increase in FY 21due to a drop in LCI and increased enrollment</a:t>
            </a:r>
          </a:p>
          <a:p>
            <a:pPr marL="365760" indent="-365760">
              <a:lnSpc>
                <a:spcPct val="100000"/>
              </a:lnSpc>
              <a:spcBef>
                <a:spcPts val="0"/>
              </a:spcBef>
              <a:spcAft>
                <a:spcPts val="1800"/>
              </a:spcAft>
              <a:buClr>
                <a:schemeClr val="accent4"/>
              </a:buClr>
              <a:buSzPct val="85000"/>
              <a:buFont typeface="Century Gothic" panose="020B0502020202020204" pitchFamily="34" charset="0"/>
              <a:buChar char="►"/>
            </a:pPr>
            <a:r>
              <a:rPr lang="en-US" sz="2000" dirty="0"/>
              <a:t>Estimating $3.7 million in additional revenues in FY21</a:t>
            </a:r>
          </a:p>
        </p:txBody>
      </p:sp>
      <p:sp>
        <p:nvSpPr>
          <p:cNvPr id="2" name="Slide Number Placeholder 1">
            <a:extLst>
              <a:ext uri="{FF2B5EF4-FFF2-40B4-BE49-F238E27FC236}">
                <a16:creationId xmlns:a16="http://schemas.microsoft.com/office/drawing/2014/main" id="{BDD7C5ED-82F0-4F81-9D24-8C81E3D64ACE}"/>
              </a:ext>
            </a:extLst>
          </p:cNvPr>
          <p:cNvSpPr>
            <a:spLocks noGrp="1"/>
          </p:cNvSpPr>
          <p:nvPr>
            <p:ph type="sldNum" sz="quarter" idx="12"/>
          </p:nvPr>
        </p:nvSpPr>
        <p:spPr/>
        <p:txBody>
          <a:bodyPr/>
          <a:lstStyle/>
          <a:p>
            <a:fld id="{C844FB31-6532-4A9E-88F3-D39D6D446215}" type="slidenum">
              <a:rPr lang="en-US" smtClean="0"/>
              <a:t>6</a:t>
            </a:fld>
            <a:endParaRPr lang="en-US"/>
          </a:p>
        </p:txBody>
      </p:sp>
    </p:spTree>
    <p:extLst>
      <p:ext uri="{BB962C8B-B14F-4D97-AF65-F5344CB8AC3E}">
        <p14:creationId xmlns:p14="http://schemas.microsoft.com/office/powerpoint/2010/main" val="3478370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7"/>
          <p:cNvSpPr txBox="1">
            <a:spLocks/>
          </p:cNvSpPr>
          <p:nvPr/>
        </p:nvSpPr>
        <p:spPr>
          <a:xfrm>
            <a:off x="0" y="457200"/>
            <a:ext cx="12192000" cy="914400"/>
          </a:xfrm>
          <a:prstGeom prst="rect">
            <a:avLst/>
          </a:prstGeom>
          <a:solidFill>
            <a:schemeClr val="accent2"/>
          </a:solidFill>
        </p:spPr>
        <p:txBody>
          <a:bodyPr lIns="457200" rIns="45720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000" b="0" i="0" u="none" strike="noStrike" kern="1200" cap="all" normalizeH="0" baseline="0" noProof="0" dirty="0">
                <a:ln>
                  <a:noFill/>
                </a:ln>
                <a:solidFill>
                  <a:schemeClr val="bg1"/>
                </a:solidFill>
                <a:effectLst/>
                <a:uLnTx/>
                <a:uFillTx/>
                <a:latin typeface="+mj-lt"/>
                <a:ea typeface="+mn-ea"/>
                <a:cs typeface="+mn-cs"/>
              </a:rPr>
              <a:t>Student Enrollment, K-12</a:t>
            </a:r>
            <a:endParaRPr kumimoji="0" lang="en-US" sz="4000" b="0" i="0" u="none" strike="noStrike" kern="1200" normalizeH="0" noProof="0" dirty="0">
              <a:ln>
                <a:noFill/>
              </a:ln>
              <a:solidFill>
                <a:schemeClr val="bg1"/>
              </a:solidFill>
              <a:effectLst/>
              <a:uLnTx/>
              <a:uFillTx/>
              <a:latin typeface="+mj-lt"/>
              <a:ea typeface="+mn-ea"/>
              <a:cs typeface="+mn-cs"/>
            </a:endParaRPr>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765687837"/>
              </p:ext>
            </p:extLst>
          </p:nvPr>
        </p:nvGraphicFramePr>
        <p:xfrm>
          <a:off x="457200" y="1737360"/>
          <a:ext cx="11274551" cy="429768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457200" y="6126480"/>
            <a:ext cx="11274552" cy="364715"/>
          </a:xfrm>
          <a:prstGeom prst="rect">
            <a:avLst/>
          </a:prstGeom>
        </p:spPr>
        <p:txBody>
          <a:bodyPr wrap="square">
            <a:spAutoFit/>
          </a:bodyPr>
          <a:lstStyle/>
          <a:p>
            <a:r>
              <a:rPr lang="en-US" sz="1770" i="1" dirty="0">
                <a:solidFill>
                  <a:schemeClr val="tx1">
                    <a:lumMod val="65000"/>
                    <a:lumOff val="35000"/>
                  </a:schemeClr>
                </a:solidFill>
              </a:rPr>
              <a:t>FY20 to FY21 Actual to Projected Growth = 204 students; Projected to Projected Growth = 503 students</a:t>
            </a:r>
          </a:p>
        </p:txBody>
      </p:sp>
      <p:sp>
        <p:nvSpPr>
          <p:cNvPr id="2" name="Slide Number Placeholder 1">
            <a:extLst>
              <a:ext uri="{FF2B5EF4-FFF2-40B4-BE49-F238E27FC236}">
                <a16:creationId xmlns:a16="http://schemas.microsoft.com/office/drawing/2014/main" id="{AB24E86A-A777-4F65-ABE4-DC05682B6030}"/>
              </a:ext>
            </a:extLst>
          </p:cNvPr>
          <p:cNvSpPr>
            <a:spLocks noGrp="1"/>
          </p:cNvSpPr>
          <p:nvPr>
            <p:ph type="sldNum" sz="quarter" idx="12"/>
          </p:nvPr>
        </p:nvSpPr>
        <p:spPr/>
        <p:txBody>
          <a:bodyPr/>
          <a:lstStyle/>
          <a:p>
            <a:fld id="{C844FB31-6532-4A9E-88F3-D39D6D446215}" type="slidenum">
              <a:rPr lang="en-US" smtClean="0"/>
              <a:t>7</a:t>
            </a:fld>
            <a:endParaRPr lang="en-US"/>
          </a:p>
        </p:txBody>
      </p:sp>
    </p:spTree>
    <p:extLst>
      <p:ext uri="{BB962C8B-B14F-4D97-AF65-F5344CB8AC3E}">
        <p14:creationId xmlns:p14="http://schemas.microsoft.com/office/powerpoint/2010/main" val="3944991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7"/>
          <p:cNvSpPr txBox="1">
            <a:spLocks/>
          </p:cNvSpPr>
          <p:nvPr/>
        </p:nvSpPr>
        <p:spPr>
          <a:xfrm>
            <a:off x="0" y="457200"/>
            <a:ext cx="12192000" cy="914400"/>
          </a:xfrm>
          <a:prstGeom prst="rect">
            <a:avLst/>
          </a:prstGeom>
          <a:solidFill>
            <a:schemeClr val="accent2"/>
          </a:solidFill>
        </p:spPr>
        <p:txBody>
          <a:bodyPr lIns="457200" rIns="45720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defRPr/>
            </a:pPr>
            <a:r>
              <a:rPr lang="en-US" sz="4000" cap="all" dirty="0">
                <a:solidFill>
                  <a:schemeClr val="bg1"/>
                </a:solidFill>
              </a:rPr>
              <a:t>Primary Expenditure Increases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4264142828"/>
              </p:ext>
            </p:extLst>
          </p:nvPr>
        </p:nvGraphicFramePr>
        <p:xfrm>
          <a:off x="457200" y="1737360"/>
          <a:ext cx="11274552" cy="4998720"/>
        </p:xfrm>
        <a:graphic>
          <a:graphicData uri="http://schemas.openxmlformats.org/drawingml/2006/table">
            <a:tbl>
              <a:tblPr firstRow="1" bandCol="1">
                <a:tableStyleId>{0E3FDE45-AF77-4B5C-9715-49D594BDF05E}</a:tableStyleId>
              </a:tblPr>
              <a:tblGrid>
                <a:gridCol w="3758184">
                  <a:extLst>
                    <a:ext uri="{9D8B030D-6E8A-4147-A177-3AD203B41FA5}">
                      <a16:colId xmlns:a16="http://schemas.microsoft.com/office/drawing/2014/main" val="1171828327"/>
                    </a:ext>
                  </a:extLst>
                </a:gridCol>
                <a:gridCol w="3758184">
                  <a:extLst>
                    <a:ext uri="{9D8B030D-6E8A-4147-A177-3AD203B41FA5}">
                      <a16:colId xmlns:a16="http://schemas.microsoft.com/office/drawing/2014/main" val="2346581537"/>
                    </a:ext>
                  </a:extLst>
                </a:gridCol>
                <a:gridCol w="3758184">
                  <a:extLst>
                    <a:ext uri="{9D8B030D-6E8A-4147-A177-3AD203B41FA5}">
                      <a16:colId xmlns:a16="http://schemas.microsoft.com/office/drawing/2014/main" val="2045693047"/>
                    </a:ext>
                  </a:extLst>
                </a:gridCol>
              </a:tblGrid>
              <a:tr h="0">
                <a:tc>
                  <a:txBody>
                    <a:bodyPr/>
                    <a:lstStyle/>
                    <a:p>
                      <a:pPr algn="ctr">
                        <a:spcAft>
                          <a:spcPts val="2400"/>
                        </a:spcAft>
                      </a:pPr>
                      <a:r>
                        <a:rPr lang="en-US" sz="2200" dirty="0"/>
                        <a:t>Compensation</a:t>
                      </a:r>
                      <a:r>
                        <a:rPr lang="en-US" sz="2200" baseline="0" dirty="0"/>
                        <a:t> &amp;</a:t>
                      </a:r>
                      <a:r>
                        <a:rPr lang="en-US" sz="2200" baseline="0" dirty="0">
                          <a:solidFill>
                            <a:schemeClr val="accent3"/>
                          </a:solidFill>
                        </a:rPr>
                        <a:t> </a:t>
                      </a:r>
                      <a:r>
                        <a:rPr lang="en-US" sz="2200" baseline="0" dirty="0">
                          <a:solidFill>
                            <a:schemeClr val="tx1"/>
                          </a:solidFill>
                        </a:rPr>
                        <a:t>Benefits</a:t>
                      </a:r>
                    </a:p>
                  </a:txBody>
                  <a:tcPr marT="91440" marB="182880" anchor="ctr">
                    <a:lnT w="9525" cap="flat" cmpd="sng" algn="ctr">
                      <a:noFill/>
                      <a:prstDash val="solid"/>
                      <a:round/>
                      <a:headEnd type="none" w="med" len="med"/>
                      <a:tailEnd type="none" w="med" len="med"/>
                    </a:lnT>
                  </a:tcPr>
                </a:tc>
                <a:tc>
                  <a:txBody>
                    <a:bodyPr/>
                    <a:lstStyle/>
                    <a:p>
                      <a:pPr algn="ctr">
                        <a:spcAft>
                          <a:spcPts val="2400"/>
                        </a:spcAft>
                      </a:pPr>
                      <a:r>
                        <a:rPr lang="en-US" sz="2200" dirty="0"/>
                        <a:t>Growth &amp; </a:t>
                      </a:r>
                      <a:br>
                        <a:rPr lang="en-US" sz="2200" dirty="0"/>
                      </a:br>
                      <a:r>
                        <a:rPr lang="en-US" sz="2200" dirty="0"/>
                        <a:t>Demographics</a:t>
                      </a:r>
                      <a:endParaRPr lang="en-US" sz="2200" dirty="0">
                        <a:solidFill>
                          <a:schemeClr val="accent3"/>
                        </a:solidFill>
                      </a:endParaRPr>
                    </a:p>
                  </a:txBody>
                  <a:tcPr marT="91440" marB="182880" anchor="ctr">
                    <a:lnT w="9525" cap="flat" cmpd="sng" algn="ctr">
                      <a:noFill/>
                      <a:prstDash val="solid"/>
                      <a:round/>
                      <a:headEnd type="none" w="med" len="med"/>
                      <a:tailEnd type="none" w="med" len="med"/>
                    </a:lnT>
                  </a:tcPr>
                </a:tc>
                <a:tc>
                  <a:txBody>
                    <a:bodyPr/>
                    <a:lstStyle/>
                    <a:p>
                      <a:pPr algn="ctr">
                        <a:spcAft>
                          <a:spcPts val="2400"/>
                        </a:spcAft>
                      </a:pPr>
                      <a:r>
                        <a:rPr lang="en-US" sz="2200" dirty="0"/>
                        <a:t>Non-Discretionary Increases</a:t>
                      </a:r>
                      <a:endParaRPr lang="en-US" sz="2200" dirty="0">
                        <a:solidFill>
                          <a:schemeClr val="accent3"/>
                        </a:solidFill>
                      </a:endParaRPr>
                    </a:p>
                  </a:txBody>
                  <a:tcPr marT="91440" marB="182880" anchor="ctr">
                    <a:lnT w="9525" cap="flat" cmpd="sng" algn="ctr">
                      <a:noFill/>
                      <a:prstDash val="solid"/>
                      <a:round/>
                      <a:headEnd type="none" w="med" len="med"/>
                      <a:tailEnd type="none" w="med" len="med"/>
                    </a:lnT>
                  </a:tcPr>
                </a:tc>
                <a:extLst>
                  <a:ext uri="{0D108BD9-81ED-4DB2-BD59-A6C34878D82A}">
                    <a16:rowId xmlns:a16="http://schemas.microsoft.com/office/drawing/2014/main" val="138728965"/>
                  </a:ext>
                </a:extLst>
              </a:tr>
              <a:tr h="0">
                <a:tc>
                  <a:txBody>
                    <a:bodyPr/>
                    <a:lstStyle/>
                    <a:p>
                      <a:pPr marL="411480" indent="-365760">
                        <a:lnSpc>
                          <a:spcPct val="100000"/>
                        </a:lnSpc>
                        <a:spcBef>
                          <a:spcPts val="0"/>
                        </a:spcBef>
                        <a:spcAft>
                          <a:spcPts val="2400"/>
                        </a:spcAft>
                        <a:buClr>
                          <a:schemeClr val="accent1"/>
                        </a:buClr>
                        <a:buSzPct val="85000"/>
                        <a:buFont typeface="Century Gothic" panose="020B0502020202020204" pitchFamily="34" charset="0"/>
                        <a:buChar char="►"/>
                      </a:pPr>
                      <a:r>
                        <a:rPr lang="en-US" sz="2200" dirty="0"/>
                        <a:t>1.38% Increase for VRS Rate = $1.4M</a:t>
                      </a:r>
                    </a:p>
                    <a:p>
                      <a:pPr marL="411480" indent="-365760">
                        <a:lnSpc>
                          <a:spcPct val="100000"/>
                        </a:lnSpc>
                        <a:spcBef>
                          <a:spcPts val="0"/>
                        </a:spcBef>
                        <a:spcAft>
                          <a:spcPts val="2400"/>
                        </a:spcAft>
                        <a:buClr>
                          <a:schemeClr val="accent1"/>
                        </a:buClr>
                        <a:buSzPct val="85000"/>
                        <a:buFont typeface="Century Gothic" panose="020B0502020202020204" pitchFamily="34" charset="0"/>
                        <a:buChar char="►"/>
                      </a:pPr>
                      <a:r>
                        <a:rPr lang="en-US" sz="2200" dirty="0"/>
                        <a:t>Minimum Wage to $12.75 = $1.3M</a:t>
                      </a:r>
                    </a:p>
                    <a:p>
                      <a:pPr marL="411480" indent="-365760">
                        <a:lnSpc>
                          <a:spcPct val="100000"/>
                        </a:lnSpc>
                        <a:spcBef>
                          <a:spcPts val="0"/>
                        </a:spcBef>
                        <a:spcAft>
                          <a:spcPts val="2400"/>
                        </a:spcAft>
                        <a:buClr>
                          <a:schemeClr val="accent1"/>
                        </a:buClr>
                        <a:buSzPct val="85000"/>
                        <a:buFont typeface="Century Gothic" panose="020B0502020202020204" pitchFamily="34" charset="0"/>
                        <a:buChar char="►"/>
                      </a:pPr>
                      <a:r>
                        <a:rPr lang="en-US" sz="2200" dirty="0"/>
                        <a:t>1.5% Salary Increase for Teachers = $1.4M</a:t>
                      </a:r>
                    </a:p>
                    <a:p>
                      <a:pPr marL="411480" indent="-365760">
                        <a:lnSpc>
                          <a:spcPct val="100000"/>
                        </a:lnSpc>
                        <a:spcBef>
                          <a:spcPts val="0"/>
                        </a:spcBef>
                        <a:spcAft>
                          <a:spcPts val="2400"/>
                        </a:spcAft>
                        <a:buClr>
                          <a:schemeClr val="accent1"/>
                        </a:buClr>
                        <a:buSzPct val="85000"/>
                        <a:buFont typeface="Century Gothic" panose="020B0502020202020204" pitchFamily="34" charset="0"/>
                        <a:buChar char="►"/>
                      </a:pPr>
                      <a:r>
                        <a:rPr lang="en-US" sz="2200" dirty="0"/>
                        <a:t>1.5% Salary Increase for Classified = $700K</a:t>
                      </a:r>
                    </a:p>
                  </a:txBody>
                  <a:tcPr marT="228600" marB="228600"/>
                </a:tc>
                <a:tc>
                  <a:txBody>
                    <a:bodyPr/>
                    <a:lstStyle/>
                    <a:p>
                      <a:pPr marL="411480" indent="-365760">
                        <a:lnSpc>
                          <a:spcPct val="100000"/>
                        </a:lnSpc>
                        <a:spcBef>
                          <a:spcPts val="0"/>
                        </a:spcBef>
                        <a:spcAft>
                          <a:spcPts val="2400"/>
                        </a:spcAft>
                        <a:buClr>
                          <a:schemeClr val="accent4"/>
                        </a:buClr>
                        <a:buSzPct val="85000"/>
                        <a:buFont typeface="Century Gothic" panose="020B0502020202020204" pitchFamily="34" charset="0"/>
                        <a:buChar char="►"/>
                      </a:pPr>
                      <a:r>
                        <a:rPr lang="en-US" sz="2200" dirty="0"/>
                        <a:t>Overall Enrollment = $2.5M</a:t>
                      </a:r>
                    </a:p>
                    <a:p>
                      <a:pPr marL="411480" indent="-365760">
                        <a:lnSpc>
                          <a:spcPct val="100000"/>
                        </a:lnSpc>
                        <a:spcBef>
                          <a:spcPts val="0"/>
                        </a:spcBef>
                        <a:spcAft>
                          <a:spcPts val="2400"/>
                        </a:spcAft>
                        <a:buClr>
                          <a:schemeClr val="accent4"/>
                        </a:buClr>
                        <a:buSzPct val="85000"/>
                        <a:buFont typeface="Century Gothic" panose="020B0502020202020204" pitchFamily="34" charset="0"/>
                        <a:buChar char="►"/>
                      </a:pPr>
                      <a:r>
                        <a:rPr lang="en-US" sz="2200" dirty="0"/>
                        <a:t>Special</a:t>
                      </a:r>
                      <a:r>
                        <a:rPr lang="en-US" sz="2200" baseline="0" dirty="0"/>
                        <a:t> Education = $1.1M</a:t>
                      </a:r>
                    </a:p>
                    <a:p>
                      <a:pPr marL="411480" indent="-365760">
                        <a:lnSpc>
                          <a:spcPct val="100000"/>
                        </a:lnSpc>
                        <a:spcBef>
                          <a:spcPts val="0"/>
                        </a:spcBef>
                        <a:spcAft>
                          <a:spcPts val="2400"/>
                        </a:spcAft>
                        <a:buClr>
                          <a:schemeClr val="accent4"/>
                        </a:buClr>
                        <a:buSzPct val="85000"/>
                        <a:buFont typeface="Century Gothic" panose="020B0502020202020204" pitchFamily="34" charset="0"/>
                        <a:buChar char="►"/>
                      </a:pPr>
                      <a:r>
                        <a:rPr lang="en-US" sz="2200" dirty="0"/>
                        <a:t>English Learners = $310K</a:t>
                      </a:r>
                    </a:p>
                    <a:p>
                      <a:pPr marL="411480" indent="-365760">
                        <a:lnSpc>
                          <a:spcPct val="100000"/>
                        </a:lnSpc>
                        <a:spcBef>
                          <a:spcPts val="0"/>
                        </a:spcBef>
                        <a:spcAft>
                          <a:spcPts val="2400"/>
                        </a:spcAft>
                        <a:buClr>
                          <a:schemeClr val="accent4"/>
                        </a:buClr>
                        <a:buSzPct val="85000"/>
                        <a:buFont typeface="Century Gothic" panose="020B0502020202020204" pitchFamily="34" charset="0"/>
                        <a:buChar char="►"/>
                      </a:pPr>
                      <a:r>
                        <a:rPr lang="en-US" sz="2200" dirty="0"/>
                        <a:t>Transportation &amp; Maintenance = $680K</a:t>
                      </a:r>
                    </a:p>
                  </a:txBody>
                  <a:tcPr marT="228600" marB="228600"/>
                </a:tc>
                <a:tc>
                  <a:txBody>
                    <a:bodyPr/>
                    <a:lstStyle/>
                    <a:p>
                      <a:pPr marL="411480" indent="-365760">
                        <a:lnSpc>
                          <a:spcPct val="100000"/>
                        </a:lnSpc>
                        <a:spcBef>
                          <a:spcPts val="0"/>
                        </a:spcBef>
                        <a:spcAft>
                          <a:spcPts val="2400"/>
                        </a:spcAft>
                        <a:buClr>
                          <a:schemeClr val="accent3"/>
                        </a:buClr>
                        <a:buSzPct val="85000"/>
                        <a:buFont typeface="Century Gothic" panose="020B0502020202020204" pitchFamily="34" charset="0"/>
                        <a:buChar char="►"/>
                      </a:pPr>
                      <a:r>
                        <a:rPr lang="en-US" sz="2200" dirty="0"/>
                        <a:t>Utilities</a:t>
                      </a:r>
                    </a:p>
                    <a:p>
                      <a:pPr marL="411480" indent="-365760">
                        <a:lnSpc>
                          <a:spcPct val="100000"/>
                        </a:lnSpc>
                        <a:spcBef>
                          <a:spcPts val="0"/>
                        </a:spcBef>
                        <a:spcAft>
                          <a:spcPts val="2400"/>
                        </a:spcAft>
                        <a:buClr>
                          <a:schemeClr val="accent3"/>
                        </a:buClr>
                        <a:buSzPct val="85000"/>
                        <a:buFont typeface="Century Gothic" panose="020B0502020202020204" pitchFamily="34" charset="0"/>
                        <a:buChar char="►"/>
                      </a:pPr>
                      <a:r>
                        <a:rPr lang="en-US" sz="2200" dirty="0"/>
                        <a:t>Leases</a:t>
                      </a:r>
                    </a:p>
                    <a:p>
                      <a:pPr marL="411480" indent="-365760">
                        <a:lnSpc>
                          <a:spcPct val="100000"/>
                        </a:lnSpc>
                        <a:spcBef>
                          <a:spcPts val="0"/>
                        </a:spcBef>
                        <a:spcAft>
                          <a:spcPts val="2400"/>
                        </a:spcAft>
                        <a:buClr>
                          <a:schemeClr val="accent3"/>
                        </a:buClr>
                        <a:buSzPct val="85000"/>
                        <a:buFont typeface="Century Gothic" panose="020B0502020202020204" pitchFamily="34" charset="0"/>
                        <a:buChar char="►"/>
                      </a:pPr>
                      <a:r>
                        <a:rPr lang="en-US" sz="2200" dirty="0"/>
                        <a:t>Contract Pay for </a:t>
                      </a:r>
                      <a:br>
                        <a:rPr lang="en-US" sz="2200" dirty="0"/>
                      </a:br>
                      <a:r>
                        <a:rPr lang="en-US" sz="2200" dirty="0"/>
                        <a:t>Police Officers</a:t>
                      </a:r>
                    </a:p>
                    <a:p>
                      <a:pPr marL="411480" indent="-365760">
                        <a:lnSpc>
                          <a:spcPct val="100000"/>
                        </a:lnSpc>
                        <a:spcBef>
                          <a:spcPts val="0"/>
                        </a:spcBef>
                        <a:spcAft>
                          <a:spcPts val="2400"/>
                        </a:spcAft>
                        <a:buClr>
                          <a:schemeClr val="accent3"/>
                        </a:buClr>
                        <a:buSzPct val="85000"/>
                        <a:buFont typeface="Century Gothic" panose="020B0502020202020204" pitchFamily="34" charset="0"/>
                        <a:buChar char="►"/>
                      </a:pPr>
                      <a:r>
                        <a:rPr lang="en-US" sz="2200" dirty="0"/>
                        <a:t>Workers’ Compensation</a:t>
                      </a:r>
                    </a:p>
                    <a:p>
                      <a:pPr marL="411480" indent="-365760">
                        <a:lnSpc>
                          <a:spcPct val="100000"/>
                        </a:lnSpc>
                        <a:spcBef>
                          <a:spcPts val="0"/>
                        </a:spcBef>
                        <a:spcAft>
                          <a:spcPts val="2400"/>
                        </a:spcAft>
                        <a:buClr>
                          <a:schemeClr val="accent3"/>
                        </a:buClr>
                        <a:buSzPct val="85000"/>
                        <a:buFont typeface="Century Gothic" panose="020B0502020202020204" pitchFamily="34" charset="0"/>
                        <a:buChar char="►"/>
                      </a:pPr>
                      <a:r>
                        <a:rPr lang="en-US" sz="2200" dirty="0"/>
                        <a:t>Total =$500K</a:t>
                      </a:r>
                    </a:p>
                  </a:txBody>
                  <a:tcPr marT="228600" marB="228600"/>
                </a:tc>
                <a:extLst>
                  <a:ext uri="{0D108BD9-81ED-4DB2-BD59-A6C34878D82A}">
                    <a16:rowId xmlns:a16="http://schemas.microsoft.com/office/drawing/2014/main" val="480052255"/>
                  </a:ext>
                </a:extLst>
              </a:tr>
            </a:tbl>
          </a:graphicData>
        </a:graphic>
      </p:graphicFrame>
      <p:sp>
        <p:nvSpPr>
          <p:cNvPr id="2" name="Slide Number Placeholder 1">
            <a:extLst>
              <a:ext uri="{FF2B5EF4-FFF2-40B4-BE49-F238E27FC236}">
                <a16:creationId xmlns:a16="http://schemas.microsoft.com/office/drawing/2014/main" id="{B5FB6DAE-81ED-43C0-AAC3-231A6F1861C9}"/>
              </a:ext>
            </a:extLst>
          </p:cNvPr>
          <p:cNvSpPr>
            <a:spLocks noGrp="1"/>
          </p:cNvSpPr>
          <p:nvPr>
            <p:ph type="sldNum" sz="quarter" idx="12"/>
          </p:nvPr>
        </p:nvSpPr>
        <p:spPr/>
        <p:txBody>
          <a:bodyPr/>
          <a:lstStyle/>
          <a:p>
            <a:fld id="{C844FB31-6532-4A9E-88F3-D39D6D446215}" type="slidenum">
              <a:rPr lang="en-US" smtClean="0"/>
              <a:t>8</a:t>
            </a:fld>
            <a:endParaRPr lang="en-US"/>
          </a:p>
        </p:txBody>
      </p:sp>
    </p:spTree>
    <p:extLst>
      <p:ext uri="{BB962C8B-B14F-4D97-AF65-F5344CB8AC3E}">
        <p14:creationId xmlns:p14="http://schemas.microsoft.com/office/powerpoint/2010/main" val="3755646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BBC88A5E-E3D8-4F70-B35A-6987CA92ADA9}"/>
              </a:ext>
            </a:extLst>
          </p:cNvPr>
          <p:cNvSpPr/>
          <p:nvPr/>
        </p:nvSpPr>
        <p:spPr>
          <a:xfrm>
            <a:off x="1844770" y="2899815"/>
            <a:ext cx="2233896" cy="2202949"/>
          </a:xfrm>
          <a:custGeom>
            <a:avLst/>
            <a:gdLst>
              <a:gd name="connsiteX0" fmla="*/ 0 w 1586582"/>
              <a:gd name="connsiteY0" fmla="*/ 793291 h 1586582"/>
              <a:gd name="connsiteX1" fmla="*/ 793291 w 1586582"/>
              <a:gd name="connsiteY1" fmla="*/ 0 h 1586582"/>
              <a:gd name="connsiteX2" fmla="*/ 1586582 w 1586582"/>
              <a:gd name="connsiteY2" fmla="*/ 793291 h 1586582"/>
              <a:gd name="connsiteX3" fmla="*/ 793291 w 1586582"/>
              <a:gd name="connsiteY3" fmla="*/ 1586582 h 1586582"/>
              <a:gd name="connsiteX4" fmla="*/ 0 w 1586582"/>
              <a:gd name="connsiteY4" fmla="*/ 793291 h 158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6582" h="1586582">
                <a:moveTo>
                  <a:pt x="0" y="793291"/>
                </a:moveTo>
                <a:cubicBezTo>
                  <a:pt x="0" y="355168"/>
                  <a:pt x="355168" y="0"/>
                  <a:pt x="793291" y="0"/>
                </a:cubicBezTo>
                <a:cubicBezTo>
                  <a:pt x="1231414" y="0"/>
                  <a:pt x="1586582" y="355168"/>
                  <a:pt x="1586582" y="793291"/>
                </a:cubicBezTo>
                <a:cubicBezTo>
                  <a:pt x="1586582" y="1231414"/>
                  <a:pt x="1231414" y="1586582"/>
                  <a:pt x="793291" y="1586582"/>
                </a:cubicBezTo>
                <a:cubicBezTo>
                  <a:pt x="355168" y="1586582"/>
                  <a:pt x="0" y="1231414"/>
                  <a:pt x="0" y="793291"/>
                </a:cubicBezTo>
                <a:close/>
              </a:path>
            </a:pathLst>
          </a:custGeom>
          <a:solidFill>
            <a:schemeClr val="accent4">
              <a:lumMod val="75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53940" tIns="253940" rIns="253940" bIns="253940" numCol="1" spcCol="1270" anchor="ctr" anchorCtr="0">
            <a:noAutofit/>
          </a:bodyPr>
          <a:lstStyle/>
          <a:p>
            <a:pPr marL="0" lvl="0" indent="0" algn="ctr" defTabSz="755650">
              <a:lnSpc>
                <a:spcPct val="90000"/>
              </a:lnSpc>
              <a:spcBef>
                <a:spcPct val="0"/>
              </a:spcBef>
              <a:spcAft>
                <a:spcPct val="35000"/>
              </a:spcAft>
              <a:buNone/>
            </a:pPr>
            <a:r>
              <a:rPr lang="en-US" sz="2000" kern="1200" dirty="0"/>
              <a:t>$6.0M </a:t>
            </a:r>
          </a:p>
          <a:p>
            <a:pPr marL="0" lvl="0" indent="0" algn="ctr" defTabSz="755650">
              <a:lnSpc>
                <a:spcPct val="90000"/>
              </a:lnSpc>
              <a:spcBef>
                <a:spcPct val="0"/>
              </a:spcBef>
              <a:spcAft>
                <a:spcPct val="35000"/>
              </a:spcAft>
              <a:buNone/>
            </a:pPr>
            <a:r>
              <a:rPr lang="en-US" sz="2000" kern="1200" dirty="0"/>
              <a:t>New Revenues</a:t>
            </a:r>
          </a:p>
        </p:txBody>
      </p:sp>
      <p:sp>
        <p:nvSpPr>
          <p:cNvPr id="5" name="Freeform: Shape 4">
            <a:extLst>
              <a:ext uri="{FF2B5EF4-FFF2-40B4-BE49-F238E27FC236}">
                <a16:creationId xmlns:a16="http://schemas.microsoft.com/office/drawing/2014/main" id="{75119325-6A34-4CAB-87CF-E9D3E919534D}"/>
              </a:ext>
            </a:extLst>
          </p:cNvPr>
          <p:cNvSpPr/>
          <p:nvPr/>
        </p:nvSpPr>
        <p:spPr>
          <a:xfrm>
            <a:off x="4078666" y="3541184"/>
            <a:ext cx="920217" cy="920217"/>
          </a:xfrm>
          <a:custGeom>
            <a:avLst/>
            <a:gdLst>
              <a:gd name="connsiteX0" fmla="*/ 121975 w 920217"/>
              <a:gd name="connsiteY0" fmla="*/ 351891 h 920217"/>
              <a:gd name="connsiteX1" fmla="*/ 351891 w 920217"/>
              <a:gd name="connsiteY1" fmla="*/ 351891 h 920217"/>
              <a:gd name="connsiteX2" fmla="*/ 351891 w 920217"/>
              <a:gd name="connsiteY2" fmla="*/ 121975 h 920217"/>
              <a:gd name="connsiteX3" fmla="*/ 568326 w 920217"/>
              <a:gd name="connsiteY3" fmla="*/ 121975 h 920217"/>
              <a:gd name="connsiteX4" fmla="*/ 568326 w 920217"/>
              <a:gd name="connsiteY4" fmla="*/ 351891 h 920217"/>
              <a:gd name="connsiteX5" fmla="*/ 798242 w 920217"/>
              <a:gd name="connsiteY5" fmla="*/ 351891 h 920217"/>
              <a:gd name="connsiteX6" fmla="*/ 798242 w 920217"/>
              <a:gd name="connsiteY6" fmla="*/ 568326 h 920217"/>
              <a:gd name="connsiteX7" fmla="*/ 568326 w 920217"/>
              <a:gd name="connsiteY7" fmla="*/ 568326 h 920217"/>
              <a:gd name="connsiteX8" fmla="*/ 568326 w 920217"/>
              <a:gd name="connsiteY8" fmla="*/ 798242 h 920217"/>
              <a:gd name="connsiteX9" fmla="*/ 351891 w 920217"/>
              <a:gd name="connsiteY9" fmla="*/ 798242 h 920217"/>
              <a:gd name="connsiteX10" fmla="*/ 351891 w 920217"/>
              <a:gd name="connsiteY10" fmla="*/ 568326 h 920217"/>
              <a:gd name="connsiteX11" fmla="*/ 121975 w 920217"/>
              <a:gd name="connsiteY11" fmla="*/ 568326 h 920217"/>
              <a:gd name="connsiteX12" fmla="*/ 121975 w 920217"/>
              <a:gd name="connsiteY12" fmla="*/ 351891 h 920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217" h="920217">
                <a:moveTo>
                  <a:pt x="121975" y="351891"/>
                </a:moveTo>
                <a:lnTo>
                  <a:pt x="351891" y="351891"/>
                </a:lnTo>
                <a:lnTo>
                  <a:pt x="351891" y="121975"/>
                </a:lnTo>
                <a:lnTo>
                  <a:pt x="568326" y="121975"/>
                </a:lnTo>
                <a:lnTo>
                  <a:pt x="568326" y="351891"/>
                </a:lnTo>
                <a:lnTo>
                  <a:pt x="798242" y="351891"/>
                </a:lnTo>
                <a:lnTo>
                  <a:pt x="798242" y="568326"/>
                </a:lnTo>
                <a:lnTo>
                  <a:pt x="568326" y="568326"/>
                </a:lnTo>
                <a:lnTo>
                  <a:pt x="568326" y="798242"/>
                </a:lnTo>
                <a:lnTo>
                  <a:pt x="351891" y="798242"/>
                </a:lnTo>
                <a:lnTo>
                  <a:pt x="351891" y="568326"/>
                </a:lnTo>
                <a:lnTo>
                  <a:pt x="121975" y="568326"/>
                </a:lnTo>
                <a:lnTo>
                  <a:pt x="121975" y="351891"/>
                </a:lnTo>
                <a:close/>
              </a:path>
            </a:pathLst>
          </a:cu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1975" tIns="351891" rIns="121975" bIns="351891" numCol="1" spcCol="1270" anchor="ctr" anchorCtr="0">
            <a:noAutofit/>
          </a:bodyPr>
          <a:lstStyle/>
          <a:p>
            <a:pPr marL="0" lvl="0" indent="0" algn="ctr" defTabSz="622300">
              <a:lnSpc>
                <a:spcPct val="90000"/>
              </a:lnSpc>
              <a:spcBef>
                <a:spcPct val="0"/>
              </a:spcBef>
              <a:spcAft>
                <a:spcPct val="35000"/>
              </a:spcAft>
              <a:buNone/>
            </a:pPr>
            <a:endParaRPr lang="en-US" sz="1400" kern="1200"/>
          </a:p>
        </p:txBody>
      </p:sp>
      <p:sp>
        <p:nvSpPr>
          <p:cNvPr id="6" name="Freeform: Shape 5">
            <a:extLst>
              <a:ext uri="{FF2B5EF4-FFF2-40B4-BE49-F238E27FC236}">
                <a16:creationId xmlns:a16="http://schemas.microsoft.com/office/drawing/2014/main" id="{E39A98FA-52E6-4C1E-AA4F-4502EBEBBA11}"/>
              </a:ext>
            </a:extLst>
          </p:cNvPr>
          <p:cNvSpPr/>
          <p:nvPr/>
        </p:nvSpPr>
        <p:spPr>
          <a:xfrm>
            <a:off x="5130609" y="2823533"/>
            <a:ext cx="2484736" cy="2355517"/>
          </a:xfrm>
          <a:custGeom>
            <a:avLst/>
            <a:gdLst>
              <a:gd name="connsiteX0" fmla="*/ 0 w 1586582"/>
              <a:gd name="connsiteY0" fmla="*/ 793291 h 1586582"/>
              <a:gd name="connsiteX1" fmla="*/ 793291 w 1586582"/>
              <a:gd name="connsiteY1" fmla="*/ 0 h 1586582"/>
              <a:gd name="connsiteX2" fmla="*/ 1586582 w 1586582"/>
              <a:gd name="connsiteY2" fmla="*/ 793291 h 1586582"/>
              <a:gd name="connsiteX3" fmla="*/ 793291 w 1586582"/>
              <a:gd name="connsiteY3" fmla="*/ 1586582 h 1586582"/>
              <a:gd name="connsiteX4" fmla="*/ 0 w 1586582"/>
              <a:gd name="connsiteY4" fmla="*/ 793291 h 158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6582" h="1586582">
                <a:moveTo>
                  <a:pt x="0" y="793291"/>
                </a:moveTo>
                <a:cubicBezTo>
                  <a:pt x="0" y="355168"/>
                  <a:pt x="355168" y="0"/>
                  <a:pt x="793291" y="0"/>
                </a:cubicBezTo>
                <a:cubicBezTo>
                  <a:pt x="1231414" y="0"/>
                  <a:pt x="1586582" y="355168"/>
                  <a:pt x="1586582" y="793291"/>
                </a:cubicBezTo>
                <a:cubicBezTo>
                  <a:pt x="1586582" y="1231414"/>
                  <a:pt x="1231414" y="1586582"/>
                  <a:pt x="793291" y="1586582"/>
                </a:cubicBezTo>
                <a:cubicBezTo>
                  <a:pt x="355168" y="1586582"/>
                  <a:pt x="0" y="1231414"/>
                  <a:pt x="0" y="793291"/>
                </a:cubicBezTo>
                <a:close/>
              </a:path>
            </a:pathLst>
          </a:custGeom>
          <a:solidFill>
            <a:schemeClr val="accent3">
              <a:lumMod val="75000"/>
            </a:schemeClr>
          </a:solidFill>
        </p:spPr>
        <p:style>
          <a:lnRef idx="2">
            <a:schemeClr val="lt1">
              <a:hueOff val="0"/>
              <a:satOff val="0"/>
              <a:lumOff val="0"/>
              <a:alphaOff val="0"/>
            </a:schemeClr>
          </a:lnRef>
          <a:fillRef idx="1">
            <a:schemeClr val="accent2">
              <a:hueOff val="-876905"/>
              <a:satOff val="-2545"/>
              <a:lumOff val="-4118"/>
              <a:alphaOff val="0"/>
            </a:schemeClr>
          </a:fillRef>
          <a:effectRef idx="0">
            <a:schemeClr val="accent2">
              <a:hueOff val="-876905"/>
              <a:satOff val="-2545"/>
              <a:lumOff val="-4118"/>
              <a:alphaOff val="0"/>
            </a:schemeClr>
          </a:effectRef>
          <a:fontRef idx="minor">
            <a:schemeClr val="lt1"/>
          </a:fontRef>
        </p:style>
        <p:txBody>
          <a:bodyPr spcFirstLastPara="0" vert="horz" wrap="square" lIns="253940" tIns="253940" rIns="253940" bIns="253940" numCol="1" spcCol="1270" anchor="ctr" anchorCtr="0">
            <a:noAutofit/>
          </a:bodyPr>
          <a:lstStyle/>
          <a:p>
            <a:pPr marL="0" lvl="0" indent="0" algn="ctr" defTabSz="755650">
              <a:lnSpc>
                <a:spcPct val="90000"/>
              </a:lnSpc>
              <a:spcBef>
                <a:spcPct val="0"/>
              </a:spcBef>
              <a:spcAft>
                <a:spcPct val="35000"/>
              </a:spcAft>
              <a:buNone/>
            </a:pPr>
            <a:r>
              <a:rPr lang="en-US" sz="2000" kern="1200" dirty="0"/>
              <a:t>($10.0M) </a:t>
            </a:r>
          </a:p>
          <a:p>
            <a:pPr marL="0" lvl="0" indent="0" algn="ctr" defTabSz="755650">
              <a:lnSpc>
                <a:spcPct val="90000"/>
              </a:lnSpc>
              <a:spcBef>
                <a:spcPct val="0"/>
              </a:spcBef>
              <a:spcAft>
                <a:spcPct val="35000"/>
              </a:spcAft>
              <a:buNone/>
            </a:pPr>
            <a:r>
              <a:rPr lang="en-US" sz="2000" kern="1200" dirty="0"/>
              <a:t>New Expenditures</a:t>
            </a:r>
          </a:p>
        </p:txBody>
      </p:sp>
      <p:sp>
        <p:nvSpPr>
          <p:cNvPr id="9" name="Freeform: Shape 8">
            <a:extLst>
              <a:ext uri="{FF2B5EF4-FFF2-40B4-BE49-F238E27FC236}">
                <a16:creationId xmlns:a16="http://schemas.microsoft.com/office/drawing/2014/main" id="{3F782490-1839-4765-94B9-CB1B4C2B4986}"/>
              </a:ext>
            </a:extLst>
          </p:cNvPr>
          <p:cNvSpPr/>
          <p:nvPr/>
        </p:nvSpPr>
        <p:spPr>
          <a:xfrm>
            <a:off x="7803045" y="3706187"/>
            <a:ext cx="504533" cy="590208"/>
          </a:xfrm>
          <a:custGeom>
            <a:avLst/>
            <a:gdLst>
              <a:gd name="connsiteX0" fmla="*/ 0 w 504533"/>
              <a:gd name="connsiteY0" fmla="*/ 118042 h 590208"/>
              <a:gd name="connsiteX1" fmla="*/ 252267 w 504533"/>
              <a:gd name="connsiteY1" fmla="*/ 118042 h 590208"/>
              <a:gd name="connsiteX2" fmla="*/ 252267 w 504533"/>
              <a:gd name="connsiteY2" fmla="*/ 0 h 590208"/>
              <a:gd name="connsiteX3" fmla="*/ 504533 w 504533"/>
              <a:gd name="connsiteY3" fmla="*/ 295104 h 590208"/>
              <a:gd name="connsiteX4" fmla="*/ 252267 w 504533"/>
              <a:gd name="connsiteY4" fmla="*/ 590208 h 590208"/>
              <a:gd name="connsiteX5" fmla="*/ 252267 w 504533"/>
              <a:gd name="connsiteY5" fmla="*/ 472166 h 590208"/>
              <a:gd name="connsiteX6" fmla="*/ 0 w 504533"/>
              <a:gd name="connsiteY6" fmla="*/ 472166 h 590208"/>
              <a:gd name="connsiteX7" fmla="*/ 0 w 504533"/>
              <a:gd name="connsiteY7" fmla="*/ 118042 h 590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4533" h="590208">
                <a:moveTo>
                  <a:pt x="0" y="118042"/>
                </a:moveTo>
                <a:lnTo>
                  <a:pt x="252267" y="118042"/>
                </a:lnTo>
                <a:lnTo>
                  <a:pt x="252267" y="0"/>
                </a:lnTo>
                <a:lnTo>
                  <a:pt x="504533" y="295104"/>
                </a:lnTo>
                <a:lnTo>
                  <a:pt x="252267" y="590208"/>
                </a:lnTo>
                <a:lnTo>
                  <a:pt x="252267" y="472166"/>
                </a:lnTo>
                <a:lnTo>
                  <a:pt x="0" y="472166"/>
                </a:lnTo>
                <a:lnTo>
                  <a:pt x="0" y="118042"/>
                </a:lnTo>
                <a:close/>
              </a:path>
            </a:pathLst>
          </a:custGeom>
          <a:solidFill>
            <a:srgbClr val="DEA02C"/>
          </a:solidFill>
        </p:spPr>
        <p:style>
          <a:lnRef idx="0">
            <a:schemeClr val="lt1">
              <a:hueOff val="0"/>
              <a:satOff val="0"/>
              <a:lumOff val="0"/>
              <a:alphaOff val="0"/>
            </a:schemeClr>
          </a:lnRef>
          <a:fillRef idx="1">
            <a:schemeClr val="accent2">
              <a:hueOff val="-1753810"/>
              <a:satOff val="-5091"/>
              <a:lumOff val="-8236"/>
              <a:alphaOff val="0"/>
            </a:schemeClr>
          </a:fillRef>
          <a:effectRef idx="0">
            <a:schemeClr val="accent2">
              <a:hueOff val="-1753810"/>
              <a:satOff val="-5091"/>
              <a:lumOff val="-8236"/>
              <a:alphaOff val="0"/>
            </a:schemeClr>
          </a:effectRef>
          <a:fontRef idx="minor">
            <a:schemeClr val="lt1"/>
          </a:fontRef>
        </p:style>
        <p:txBody>
          <a:bodyPr spcFirstLastPara="0" vert="horz" wrap="square" lIns="0" tIns="118042" rIns="151360" bIns="118042" numCol="1" spcCol="1270" anchor="ctr" anchorCtr="0">
            <a:noAutofit/>
          </a:bodyPr>
          <a:lstStyle/>
          <a:p>
            <a:pPr marL="0" lvl="0" indent="0" algn="ctr" defTabSz="622300">
              <a:lnSpc>
                <a:spcPct val="90000"/>
              </a:lnSpc>
              <a:spcBef>
                <a:spcPct val="0"/>
              </a:spcBef>
              <a:spcAft>
                <a:spcPct val="35000"/>
              </a:spcAft>
              <a:buNone/>
            </a:pPr>
            <a:endParaRPr lang="en-US" sz="1400" kern="1200"/>
          </a:p>
        </p:txBody>
      </p:sp>
      <p:sp>
        <p:nvSpPr>
          <p:cNvPr id="10" name="Freeform: Shape 9">
            <a:extLst>
              <a:ext uri="{FF2B5EF4-FFF2-40B4-BE49-F238E27FC236}">
                <a16:creationId xmlns:a16="http://schemas.microsoft.com/office/drawing/2014/main" id="{9C3311D5-17F2-4E2B-935B-758B51AE3C65}"/>
              </a:ext>
            </a:extLst>
          </p:cNvPr>
          <p:cNvSpPr/>
          <p:nvPr/>
        </p:nvSpPr>
        <p:spPr>
          <a:xfrm>
            <a:off x="8495278" y="2971422"/>
            <a:ext cx="1948712" cy="2029907"/>
          </a:xfrm>
          <a:custGeom>
            <a:avLst/>
            <a:gdLst>
              <a:gd name="connsiteX0" fmla="*/ 0 w 3173164"/>
              <a:gd name="connsiteY0" fmla="*/ 1586582 h 3173164"/>
              <a:gd name="connsiteX1" fmla="*/ 1586582 w 3173164"/>
              <a:gd name="connsiteY1" fmla="*/ 0 h 3173164"/>
              <a:gd name="connsiteX2" fmla="*/ 3173164 w 3173164"/>
              <a:gd name="connsiteY2" fmla="*/ 1586582 h 3173164"/>
              <a:gd name="connsiteX3" fmla="*/ 1586582 w 3173164"/>
              <a:gd name="connsiteY3" fmla="*/ 3173164 h 3173164"/>
              <a:gd name="connsiteX4" fmla="*/ 0 w 3173164"/>
              <a:gd name="connsiteY4" fmla="*/ 1586582 h 3173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3164" h="3173164">
                <a:moveTo>
                  <a:pt x="0" y="1586582"/>
                </a:moveTo>
                <a:cubicBezTo>
                  <a:pt x="0" y="710337"/>
                  <a:pt x="710337" y="0"/>
                  <a:pt x="1586582" y="0"/>
                </a:cubicBezTo>
                <a:cubicBezTo>
                  <a:pt x="2462827" y="0"/>
                  <a:pt x="3173164" y="710337"/>
                  <a:pt x="3173164" y="1586582"/>
                </a:cubicBezTo>
                <a:cubicBezTo>
                  <a:pt x="3173164" y="2462827"/>
                  <a:pt x="2462827" y="3173164"/>
                  <a:pt x="1586582" y="3173164"/>
                </a:cubicBezTo>
                <a:cubicBezTo>
                  <a:pt x="710337" y="3173164"/>
                  <a:pt x="0" y="2462827"/>
                  <a:pt x="0" y="1586582"/>
                </a:cubicBezTo>
                <a:close/>
              </a:path>
            </a:pathLst>
          </a:custGeom>
        </p:spPr>
        <p:style>
          <a:lnRef idx="2">
            <a:schemeClr val="lt1">
              <a:hueOff val="0"/>
              <a:satOff val="0"/>
              <a:lumOff val="0"/>
              <a:alphaOff val="0"/>
            </a:schemeClr>
          </a:lnRef>
          <a:fillRef idx="1">
            <a:schemeClr val="accent2">
              <a:hueOff val="-1753810"/>
              <a:satOff val="-5091"/>
              <a:lumOff val="-8236"/>
              <a:alphaOff val="0"/>
            </a:schemeClr>
          </a:fillRef>
          <a:effectRef idx="0">
            <a:schemeClr val="accent2">
              <a:hueOff val="-1753810"/>
              <a:satOff val="-5091"/>
              <a:lumOff val="-8236"/>
              <a:alphaOff val="0"/>
            </a:schemeClr>
          </a:effectRef>
          <a:fontRef idx="minor">
            <a:schemeClr val="lt1"/>
          </a:fontRef>
        </p:style>
        <p:txBody>
          <a:bodyPr spcFirstLastPara="0" vert="horz" wrap="square" lIns="523119" tIns="523119" rIns="523119" bIns="523119" numCol="1" spcCol="1270" anchor="ctr" anchorCtr="0">
            <a:noAutofit/>
          </a:bodyPr>
          <a:lstStyle/>
          <a:p>
            <a:pPr marL="0" lvl="0" indent="0" algn="ctr" defTabSz="2044700">
              <a:lnSpc>
                <a:spcPct val="90000"/>
              </a:lnSpc>
              <a:spcBef>
                <a:spcPct val="0"/>
              </a:spcBef>
              <a:spcAft>
                <a:spcPct val="35000"/>
              </a:spcAft>
              <a:buNone/>
            </a:pPr>
            <a:r>
              <a:rPr lang="en-US" kern="1200" dirty="0"/>
              <a:t>($4.0M</a:t>
            </a:r>
            <a:r>
              <a:rPr lang="en-US" dirty="0"/>
              <a:t>)</a:t>
            </a:r>
          </a:p>
          <a:p>
            <a:pPr marL="0" lvl="0" indent="0" algn="ctr" defTabSz="2044700">
              <a:lnSpc>
                <a:spcPct val="90000"/>
              </a:lnSpc>
              <a:spcBef>
                <a:spcPct val="0"/>
              </a:spcBef>
              <a:spcAft>
                <a:spcPct val="35000"/>
              </a:spcAft>
              <a:buNone/>
            </a:pPr>
            <a:r>
              <a:rPr lang="en-US" sz="2000" kern="1200" dirty="0"/>
              <a:t>GAP</a:t>
            </a:r>
          </a:p>
        </p:txBody>
      </p:sp>
      <p:sp>
        <p:nvSpPr>
          <p:cNvPr id="8" name="Text Placeholder 7">
            <a:extLst>
              <a:ext uri="{FF2B5EF4-FFF2-40B4-BE49-F238E27FC236}">
                <a16:creationId xmlns:a16="http://schemas.microsoft.com/office/drawing/2014/main" id="{0CC6F89B-FB45-4C57-BF9D-5F84120E340A}"/>
              </a:ext>
            </a:extLst>
          </p:cNvPr>
          <p:cNvSpPr txBox="1">
            <a:spLocks/>
          </p:cNvSpPr>
          <p:nvPr/>
        </p:nvSpPr>
        <p:spPr>
          <a:xfrm>
            <a:off x="0" y="457200"/>
            <a:ext cx="12192000" cy="914400"/>
          </a:xfrm>
          <a:prstGeom prst="rect">
            <a:avLst/>
          </a:prstGeom>
          <a:solidFill>
            <a:schemeClr val="accent2"/>
          </a:solidFill>
        </p:spPr>
        <p:txBody>
          <a:bodyPr lIns="457200" rIns="457200" anchor="ctr" anchorCtr="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defRPr/>
            </a:pPr>
            <a:r>
              <a:rPr lang="en-US" sz="4000" cap="all" dirty="0">
                <a:solidFill>
                  <a:schemeClr val="bg1"/>
                </a:solidFill>
              </a:rPr>
              <a:t>Current Forecast to </a:t>
            </a:r>
          </a:p>
          <a:p>
            <a:pPr marL="0" indent="0" algn="ctr">
              <a:lnSpc>
                <a:spcPct val="100000"/>
              </a:lnSpc>
              <a:spcBef>
                <a:spcPts val="0"/>
              </a:spcBef>
              <a:buNone/>
              <a:defRPr/>
            </a:pPr>
            <a:r>
              <a:rPr lang="en-US" sz="4000" cap="all" dirty="0">
                <a:solidFill>
                  <a:schemeClr val="bg1"/>
                </a:solidFill>
              </a:rPr>
              <a:t>maintain service levels in </a:t>
            </a:r>
            <a:r>
              <a:rPr lang="en-US" sz="4000" cap="all" dirty="0" err="1">
                <a:solidFill>
                  <a:schemeClr val="bg1"/>
                </a:solidFill>
              </a:rPr>
              <a:t>fy</a:t>
            </a:r>
            <a:r>
              <a:rPr lang="en-US" sz="4000" cap="all" dirty="0">
                <a:solidFill>
                  <a:schemeClr val="bg1"/>
                </a:solidFill>
              </a:rPr>
              <a:t> 2020/21</a:t>
            </a:r>
          </a:p>
        </p:txBody>
      </p:sp>
      <p:sp>
        <p:nvSpPr>
          <p:cNvPr id="2" name="Slide Number Placeholder 1">
            <a:extLst>
              <a:ext uri="{FF2B5EF4-FFF2-40B4-BE49-F238E27FC236}">
                <a16:creationId xmlns:a16="http://schemas.microsoft.com/office/drawing/2014/main" id="{0B71373E-EFA7-4448-AB30-9E1E3DC86507}"/>
              </a:ext>
            </a:extLst>
          </p:cNvPr>
          <p:cNvSpPr>
            <a:spLocks noGrp="1"/>
          </p:cNvSpPr>
          <p:nvPr>
            <p:ph type="sldNum" sz="quarter" idx="12"/>
          </p:nvPr>
        </p:nvSpPr>
        <p:spPr>
          <a:xfrm>
            <a:off x="8566533" y="6400800"/>
            <a:ext cx="2743200" cy="365125"/>
          </a:xfrm>
        </p:spPr>
        <p:txBody>
          <a:bodyPr/>
          <a:lstStyle/>
          <a:p>
            <a:fld id="{C844FB31-6532-4A9E-88F3-D39D6D446215}" type="slidenum">
              <a:rPr lang="en-US" smtClean="0"/>
              <a:t>9</a:t>
            </a:fld>
            <a:endParaRPr lang="en-US"/>
          </a:p>
        </p:txBody>
      </p:sp>
    </p:spTree>
    <p:extLst>
      <p:ext uri="{BB962C8B-B14F-4D97-AF65-F5344CB8AC3E}">
        <p14:creationId xmlns:p14="http://schemas.microsoft.com/office/powerpoint/2010/main" val="28236209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332600&quot;&gt;&lt;/object&gt;&lt;object type=&quot;2&quot; unique_id=&quot;332601&quot;&gt;&lt;object type=&quot;3&quot; unique_id=&quot;402430&quot;&gt;&lt;property id=&quot;20148&quot; value=&quot;5&quot;/&gt;&lt;property id=&quot;20300&quot; value=&quot;Slide 1&quot;/&gt;&lt;property id=&quot;20307&quot; value=&quot;668&quot;/&gt;&lt;/object&gt;&lt;object type=&quot;3&quot; unique_id=&quot;402431&quot;&gt;&lt;property id=&quot;20148&quot; value=&quot;5&quot;/&gt;&lt;property id=&quot;20300&quot; value=&quot;Slide 2&quot;/&gt;&lt;property id=&quot;20307&quot; value=&quot;686&quot;/&gt;&lt;/object&gt;&lt;object type=&quot;3&quot; unique_id=&quot;402432&quot;&gt;&lt;property id=&quot;20148&quot; value=&quot;5&quot;/&gt;&lt;property id=&quot;20300&quot; value=&quot;Slide 3&quot;/&gt;&lt;property id=&quot;20307&quot; value=&quot;682&quot;/&gt;&lt;/object&gt;&lt;object type=&quot;3&quot; unique_id=&quot;402433&quot;&gt;&lt;property id=&quot;20148&quot; value=&quot;5&quot;/&gt;&lt;property id=&quot;20300&quot; value=&quot;Slide 4&quot;/&gt;&lt;property id=&quot;20307&quot; value=&quot;660&quot;/&gt;&lt;/object&gt;&lt;object type=&quot;3&quot; unique_id=&quot;402434&quot;&gt;&lt;property id=&quot;20148&quot; value=&quot;5&quot;/&gt;&lt;property id=&quot;20300&quot; value=&quot;Slide 5&quot;/&gt;&lt;property id=&quot;20307&quot; value=&quot;662&quot;/&gt;&lt;/object&gt;&lt;object type=&quot;3&quot; unique_id=&quot;402435&quot;&gt;&lt;property id=&quot;20148&quot; value=&quot;5&quot;/&gt;&lt;property id=&quot;20300&quot; value=&quot;Slide 6&quot;/&gt;&lt;property id=&quot;20307&quot; value=&quot;688&quot;/&gt;&lt;/object&gt;&lt;object type=&quot;3&quot; unique_id=&quot;402436&quot;&gt;&lt;property id=&quot;20148&quot; value=&quot;5&quot;/&gt;&lt;property id=&quot;20300&quot; value=&quot;Slide 7&quot;/&gt;&lt;property id=&quot;20307&quot; value=&quot;689&quot;/&gt;&lt;/object&gt;&lt;object type=&quot;3&quot; unique_id=&quot;402437&quot;&gt;&lt;property id=&quot;20148&quot; value=&quot;5&quot;/&gt;&lt;property id=&quot;20300&quot; value=&quot;Slide 8&quot;/&gt;&lt;property id=&quot;20307&quot; value=&quot;673&quot;/&gt;&lt;/object&gt;&lt;object type=&quot;3&quot; unique_id=&quot;402438&quot;&gt;&lt;property id=&quot;20148&quot; value=&quot;5&quot;/&gt;&lt;property id=&quot;20300&quot; value=&quot;Slide 9&quot;/&gt;&lt;property id=&quot;20307&quot; value=&quot;681&quot;/&gt;&lt;/object&gt;&lt;object type=&quot;3&quot; unique_id=&quot;402439&quot;&gt;&lt;property id=&quot;20148&quot; value=&quot;5&quot;/&gt;&lt;property id=&quot;20300&quot; value=&quot;Slide 10&quot;/&gt;&lt;property id=&quot;20307&quot; value=&quot;687&quot;/&gt;&lt;/object&gt;&lt;object type=&quot;3&quot; unique_id=&quot;402440&quot;&gt;&lt;property id=&quot;20148&quot; value=&quot;5&quot;/&gt;&lt;property id=&quot;20300&quot; value=&quot;Slide 11&quot;/&gt;&lt;property id=&quot;20307&quot; value=&quot;683&quot;/&gt;&lt;/object&gt;&lt;object type=&quot;3&quot; unique_id=&quot;402441&quot;&gt;&lt;property id=&quot;20148&quot; value=&quot;5&quot;/&gt;&lt;property id=&quot;20300&quot; value=&quot;Slide 12&quot;/&gt;&lt;property id=&quot;20307&quot; value=&quot;649&quot;/&gt;&lt;/object&gt;&lt;/object&gt;&lt;/object&gt;&lt;/database&gt;"/>
  <p:tag name="SECTOMILLISECCONVERTED" val="1"/>
</p:tagLst>
</file>

<file path=ppt/theme/theme1.xml><?xml version="1.0" encoding="utf-8"?>
<a:theme xmlns:a="http://schemas.openxmlformats.org/drawingml/2006/main" name="Office Theme">
  <a:themeElements>
    <a:clrScheme name="A Work in Progress">
      <a:dk1>
        <a:sysClr val="windowText" lastClr="000000"/>
      </a:dk1>
      <a:lt1>
        <a:sysClr val="window" lastClr="FFFFFF"/>
      </a:lt1>
      <a:dk2>
        <a:srgbClr val="212745"/>
      </a:dk2>
      <a:lt2>
        <a:srgbClr val="B4DCFA"/>
      </a:lt2>
      <a:accent1>
        <a:srgbClr val="2F3E59"/>
      </a:accent1>
      <a:accent2>
        <a:srgbClr val="DEA02C"/>
      </a:accent2>
      <a:accent3>
        <a:srgbClr val="BC3D24"/>
      </a:accent3>
      <a:accent4>
        <a:srgbClr val="8F9943"/>
      </a:accent4>
      <a:accent5>
        <a:srgbClr val="58422A"/>
      </a:accent5>
      <a:accent6>
        <a:srgbClr val="70686A"/>
      </a:accent6>
      <a:hlink>
        <a:srgbClr val="56C7AA"/>
      </a:hlink>
      <a:folHlink>
        <a:srgbClr val="59A8D1"/>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17425</TotalTime>
  <Words>1950</Words>
  <Application>Microsoft Office PowerPoint</Application>
  <PresentationFormat>Widescreen</PresentationFormat>
  <Paragraphs>283</Paragraphs>
  <Slides>13</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Century Gothic</vt:lpstr>
      <vt:lpstr>Segoe UI Black</vt:lpstr>
      <vt:lpstr>Segoe UI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Albert Butler</dc:creator>
  <cp:lastModifiedBy>Maya Kumazawa</cp:lastModifiedBy>
  <cp:revision>1670</cp:revision>
  <cp:lastPrinted>2019-12-12T21:55:32Z</cp:lastPrinted>
  <dcterms:created xsi:type="dcterms:W3CDTF">2018-01-03T20:09:09Z</dcterms:created>
  <dcterms:modified xsi:type="dcterms:W3CDTF">2019-12-12T21:57:00Z</dcterms:modified>
</cp:coreProperties>
</file>